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8"/>
  </p:notesMasterIdLst>
  <p:handoutMasterIdLst>
    <p:handoutMasterId r:id="rId19"/>
  </p:handoutMasterIdLst>
  <p:sldIdLst>
    <p:sldId id="443" r:id="rId2"/>
    <p:sldId id="3339" r:id="rId3"/>
    <p:sldId id="444" r:id="rId4"/>
    <p:sldId id="3340" r:id="rId5"/>
    <p:sldId id="306" r:id="rId6"/>
    <p:sldId id="3343" r:id="rId7"/>
    <p:sldId id="3342" r:id="rId8"/>
    <p:sldId id="3344" r:id="rId9"/>
    <p:sldId id="3345" r:id="rId10"/>
    <p:sldId id="3346" r:id="rId11"/>
    <p:sldId id="2956" r:id="rId12"/>
    <p:sldId id="3204" r:id="rId13"/>
    <p:sldId id="3338" r:id="rId14"/>
    <p:sldId id="3348" r:id="rId15"/>
    <p:sldId id="445" r:id="rId16"/>
    <p:sldId id="3347" r:id="rId17"/>
  </p:sldIdLst>
  <p:sldSz cx="9144000" cy="5143500" type="screen16x9"/>
  <p:notesSz cx="6797675" cy="9872663"/>
  <p:embeddedFontLst>
    <p:embeddedFont>
      <p:font typeface="Amasis MT Pro Black" panose="02040A04050005020304" pitchFamily="18" charset="0"/>
      <p:bold r:id="rId20"/>
      <p:boldItalic r:id="rId21"/>
    </p:embeddedFont>
    <p:embeddedFont>
      <p:font typeface="Arial Nova Cond Light" panose="020B0306020202020204" pitchFamily="34" charset="0"/>
      <p:regular r:id="rId22"/>
      <p:italic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Montserrat Light" panose="00000400000000000000" pitchFamily="2" charset="0"/>
      <p:regular r:id="rId30"/>
      <p:bold r:id="rId31"/>
      <p:italic r:id="rId32"/>
      <p:boldItalic r:id="rId33"/>
    </p:embeddedFont>
    <p:embeddedFont>
      <p:font typeface="Poppins" panose="00000500000000000000" pitchFamily="2" charset="0"/>
      <p:regular r:id="rId34"/>
      <p:bold r:id="rId35"/>
      <p:italic r:id="rId36"/>
      <p:boldItalic r:id="rId37"/>
    </p:embeddedFont>
    <p:embeddedFont>
      <p:font typeface="Poppins Light" panose="00000400000000000000" pitchFamily="2" charset="0"/>
      <p:regular r:id="rId38"/>
      <p: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6A85"/>
    <a:srgbClr val="F57C03"/>
    <a:srgbClr val="0CDFFC"/>
    <a:srgbClr val="7B010A"/>
    <a:srgbClr val="663300"/>
    <a:srgbClr val="033A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99149D7-64AA-4751-BC76-7D7909B97B24}">
  <a:tblStyle styleId="{199149D7-64AA-4751-BC76-7D7909B97B2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4" autoAdjust="0"/>
    <p:restoredTop sz="87046" autoAdjust="0"/>
  </p:normalViewPr>
  <p:slideViewPr>
    <p:cSldViewPr snapToGrid="0">
      <p:cViewPr varScale="1">
        <p:scale>
          <a:sx n="147" d="100"/>
          <a:sy n="147" d="100"/>
        </p:scale>
        <p:origin x="531" y="57"/>
      </p:cViewPr>
      <p:guideLst/>
    </p:cSldViewPr>
  </p:slideViewPr>
  <p:notesTextViewPr>
    <p:cViewPr>
      <p:scale>
        <a:sx n="3" d="2"/>
        <a:sy n="3" d="2"/>
      </p:scale>
      <p:origin x="0" y="0"/>
    </p:cViewPr>
  </p:notesTextViewPr>
  <p:notesViewPr>
    <p:cSldViewPr snapToGrid="0">
      <p:cViewPr varScale="1">
        <p:scale>
          <a:sx n="87" d="100"/>
          <a:sy n="87" d="100"/>
        </p:scale>
        <p:origin x="384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69BC84-AF99-4EB9-AED3-B9F65BC9FB94}"/>
              </a:ext>
            </a:extLst>
          </p:cNvPr>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8DC18D-94D8-4883-9AD1-8A77083E8E95}"/>
              </a:ext>
            </a:extLst>
          </p:cNvPr>
          <p:cNvSpPr>
            <a:spLocks noGrp="1"/>
          </p:cNvSpPr>
          <p:nvPr>
            <p:ph type="dt" sz="quarter" idx="1"/>
          </p:nvPr>
        </p:nvSpPr>
        <p:spPr>
          <a:xfrm>
            <a:off x="3850443" y="0"/>
            <a:ext cx="2945659" cy="495348"/>
          </a:xfrm>
          <a:prstGeom prst="rect">
            <a:avLst/>
          </a:prstGeom>
        </p:spPr>
        <p:txBody>
          <a:bodyPr vert="horz" lIns="91440" tIns="45720" rIns="91440" bIns="45720" rtlCol="0"/>
          <a:lstStyle>
            <a:lvl1pPr algn="r">
              <a:defRPr sz="1200"/>
            </a:lvl1pPr>
          </a:lstStyle>
          <a:p>
            <a:fld id="{7CB88E1E-B616-4936-BECA-AE384D993DD1}" type="datetimeFigureOut">
              <a:rPr lang="en-US" smtClean="0"/>
              <a:t>11/13/2023</a:t>
            </a:fld>
            <a:endParaRPr lang="en-US"/>
          </a:p>
        </p:txBody>
      </p:sp>
      <p:sp>
        <p:nvSpPr>
          <p:cNvPr id="4" name="Footer Placeholder 3">
            <a:extLst>
              <a:ext uri="{FF2B5EF4-FFF2-40B4-BE49-F238E27FC236}">
                <a16:creationId xmlns:a16="http://schemas.microsoft.com/office/drawing/2014/main" id="{BD139F7F-CE64-445E-A96F-58B98591FCE4}"/>
              </a:ext>
            </a:extLst>
          </p:cNvPr>
          <p:cNvSpPr>
            <a:spLocks noGrp="1"/>
          </p:cNvSpPr>
          <p:nvPr>
            <p:ph type="ftr" sz="quarter" idx="2"/>
          </p:nvPr>
        </p:nvSpPr>
        <p:spPr>
          <a:xfrm>
            <a:off x="0" y="9377317"/>
            <a:ext cx="2945659" cy="49534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DF80CA-8910-4B2C-8089-ECB4592E872B}"/>
              </a:ext>
            </a:extLst>
          </p:cNvPr>
          <p:cNvSpPr>
            <a:spLocks noGrp="1"/>
          </p:cNvSpPr>
          <p:nvPr>
            <p:ph type="sldNum" sz="quarter" idx="3"/>
          </p:nvPr>
        </p:nvSpPr>
        <p:spPr>
          <a:xfrm>
            <a:off x="3850443" y="9377317"/>
            <a:ext cx="2945659" cy="495347"/>
          </a:xfrm>
          <a:prstGeom prst="rect">
            <a:avLst/>
          </a:prstGeom>
        </p:spPr>
        <p:txBody>
          <a:bodyPr vert="horz" lIns="91440" tIns="45720" rIns="91440" bIns="45720" rtlCol="0" anchor="b"/>
          <a:lstStyle>
            <a:lvl1pPr algn="r">
              <a:defRPr sz="1200"/>
            </a:lvl1pPr>
          </a:lstStyle>
          <a:p>
            <a:fld id="{9685CF1F-C9FE-4678-BC0D-290AC7945975}" type="slidenum">
              <a:rPr lang="en-US" smtClean="0"/>
              <a:t>‹#›</a:t>
            </a:fld>
            <a:endParaRPr lang="en-US"/>
          </a:p>
        </p:txBody>
      </p:sp>
    </p:spTree>
    <p:extLst>
      <p:ext uri="{BB962C8B-B14F-4D97-AF65-F5344CB8AC3E}">
        <p14:creationId xmlns:p14="http://schemas.microsoft.com/office/powerpoint/2010/main" val="168778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689515"/>
            <a:ext cx="5438140" cy="4442698"/>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263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lang="en-US" sz="1800" dirty="0">
                <a:solidFill>
                  <a:srgbClr val="1F497D"/>
                </a:solidFill>
                <a:effectLst/>
                <a:latin typeface="Calibri" panose="020F0502020204030204" pitchFamily="34" charset="0"/>
              </a:rPr>
              <a:t>Η </a:t>
            </a:r>
            <a:r>
              <a:rPr lang="en-US" sz="1800" dirty="0" err="1">
                <a:solidFill>
                  <a:srgbClr val="1F497D"/>
                </a:solidFill>
                <a:effectLst/>
                <a:latin typeface="Calibri" panose="020F0502020204030204" pitchFamily="34" charset="0"/>
              </a:rPr>
              <a:t>ετ</a:t>
            </a:r>
            <a:r>
              <a:rPr lang="en-US" sz="1800" dirty="0">
                <a:solidFill>
                  <a:srgbClr val="1F497D"/>
                </a:solidFill>
                <a:effectLst/>
                <a:latin typeface="Calibri" panose="020F0502020204030204" pitchFamily="34" charset="0"/>
              </a:rPr>
              <a:t>αιρία Propulsion Analytics ιδρύθηκε το 2014 από τον Νικόλαο Κυρτάτο, Καθηγητή Ναυτικής Μηχανολογίας του ΕΜΠ και Συνεργάτες με υπέρ-20ετή εμπειρία σε εφαρμοσμένη R&amp;D και πληροφορική, με στόχο να παράσχει λύσεις στην ναυτιλιακή κοινότητα, αναπτύσσοντας τεχνολογίες αιχμής για Engine and Vessel Performance Management. </a:t>
            </a:r>
          </a:p>
          <a:p>
            <a:endParaRPr lang="el-GR" sz="1200" b="0" i="0" kern="1200" dirty="0">
              <a:solidFill>
                <a:schemeClr val="tx1"/>
              </a:solidFill>
              <a:effectLst/>
              <a:latin typeface="Calibri Light"/>
              <a:ea typeface="+mn-ea"/>
              <a:cs typeface="+mn-cs"/>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11</a:t>
            </a:fld>
            <a:endParaRPr lang="en-US"/>
          </a:p>
        </p:txBody>
      </p:sp>
    </p:spTree>
    <p:extLst>
      <p:ext uri="{BB962C8B-B14F-4D97-AF65-F5344CB8AC3E}">
        <p14:creationId xmlns:p14="http://schemas.microsoft.com/office/powerpoint/2010/main" val="2094110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Για την ανάλυση της λειτουργίας των μηχανών, το </a:t>
            </a:r>
            <a:r>
              <a:rPr lang="en-GB" dirty="0"/>
              <a:t>Engine Hyper Cube </a:t>
            </a:r>
            <a:r>
              <a:rPr lang="el-GR" dirty="0"/>
              <a:t>χρησιμοποιεί ένα </a:t>
            </a:r>
            <a:r>
              <a:rPr lang="el-GR" dirty="0" err="1"/>
              <a:t>θερμοδυναμικό</a:t>
            </a:r>
            <a:r>
              <a:rPr lang="el-GR" dirty="0"/>
              <a:t> ψηφιακό δίδυμο το οποίο φτιάχνεται ξεχωριστά για κάθε μηχανή.</a:t>
            </a:r>
          </a:p>
          <a:p>
            <a:endParaRPr lang="el-GR" dirty="0"/>
          </a:p>
          <a:p>
            <a:r>
              <a:rPr lang="el-GR" dirty="0"/>
              <a:t>Το </a:t>
            </a:r>
            <a:r>
              <a:rPr lang="en-GB" dirty="0"/>
              <a:t>Engine Hyper Cube </a:t>
            </a:r>
            <a:r>
              <a:rPr lang="el-GR" dirty="0"/>
              <a:t>χρησιμοποιεί μετρήσεις της μηχανής, που μπορούν να έρχονται είτε με φόρμες όπως τις μαζεύουν όλες οι εταιρίες, είτε και με τηλεμετρία για συνεχή παρακολούθηση της λειτουργίας των μηχανών, και τις συγκρίνει με το </a:t>
            </a:r>
            <a:r>
              <a:rPr lang="el-GR" dirty="0" err="1"/>
              <a:t>θερμοδυναμικό</a:t>
            </a:r>
            <a:r>
              <a:rPr lang="el-GR" dirty="0"/>
              <a:t> ψηφιακό δίδυμο για να εντοπίσει προβλήματα στην λειτουργία της μηχανής ή και προβλήματα τις μετρήσεις.</a:t>
            </a:r>
          </a:p>
          <a:p>
            <a:endParaRPr lang="el-GR" dirty="0"/>
          </a:p>
          <a:p>
            <a:r>
              <a:rPr lang="el-GR" dirty="0"/>
              <a:t>Το </a:t>
            </a:r>
            <a:r>
              <a:rPr lang="en-GB" dirty="0"/>
              <a:t>Engine Hyper Cube </a:t>
            </a:r>
            <a:r>
              <a:rPr lang="el-GR" dirty="0"/>
              <a:t>επιτρέπει την αυτοματοποίηση της ανάλυσης των μετρήσεων με μεγάλη ακρίβεια, ούτως ώστε να </a:t>
            </a:r>
            <a:r>
              <a:rPr lang="el-GR" dirty="0" err="1"/>
              <a:t>γλυτώνεται</a:t>
            </a:r>
            <a:r>
              <a:rPr lang="el-GR" dirty="0"/>
              <a:t> χρόνος από την ανάλυση, αλλά και να εντοπίζονται τα προβλήματα εγκαίρως, για να μην υπάρχει υπερκατανάλωση του κινητήρα για μεγάλα χρονικά διαστήματα και να μειωθεί η πιθανότητα μεγαλύτερων βλαβών.</a:t>
            </a:r>
          </a:p>
          <a:p>
            <a:endParaRPr lang="el-GR" dirty="0"/>
          </a:p>
          <a:p>
            <a:r>
              <a:rPr lang="el-GR" dirty="0"/>
              <a:t>Το </a:t>
            </a:r>
            <a:r>
              <a:rPr lang="en-GB" dirty="0"/>
              <a:t>Engine Hyper Cube </a:t>
            </a:r>
            <a:r>
              <a:rPr lang="el-GR" dirty="0"/>
              <a:t>μπορεί να λειτουργήσει με όλες τις τεχνολογίες μηχανών, κύριες και </a:t>
            </a:r>
            <a:r>
              <a:rPr lang="en-GB" dirty="0"/>
              <a:t>auxiliary, </a:t>
            </a:r>
            <a:r>
              <a:rPr lang="el-GR" dirty="0"/>
              <a:t>αλλά και μηχανές που λειτουργούν με εναλλακτικά καύσιμα, όπως μηχανές </a:t>
            </a:r>
            <a:r>
              <a:rPr lang="en-GB" dirty="0"/>
              <a:t>DF </a:t>
            </a:r>
            <a:r>
              <a:rPr lang="el-GR" dirty="0"/>
              <a:t>η και μηχανές που χρησιμοποιούν </a:t>
            </a:r>
            <a:r>
              <a:rPr lang="el-GR" dirty="0" err="1"/>
              <a:t>βιοκαύσημα</a:t>
            </a:r>
            <a:r>
              <a:rPr lang="el-GR" dirty="0"/>
              <a:t>, </a:t>
            </a:r>
            <a:r>
              <a:rPr lang="el-GR" dirty="0" err="1"/>
              <a:t>μεθανόλη</a:t>
            </a:r>
            <a:r>
              <a:rPr lang="el-GR" dirty="0"/>
              <a:t> και αμμωνία. </a:t>
            </a:r>
            <a:endParaRPr lang="en-GB" dirty="0"/>
          </a:p>
          <a:p>
            <a:endParaRPr lang="en-GB" dirty="0"/>
          </a:p>
          <a:p>
            <a:r>
              <a:rPr lang="el-GR" dirty="0"/>
              <a:t>Το 2016 το </a:t>
            </a:r>
            <a:r>
              <a:rPr lang="en-GB" dirty="0"/>
              <a:t>Engine Hyper Cube </a:t>
            </a:r>
            <a:r>
              <a:rPr lang="el-GR" dirty="0"/>
              <a:t>επιλέχθηκε από την </a:t>
            </a:r>
            <a:r>
              <a:rPr lang="en-GB" dirty="0"/>
              <a:t>WinGD </a:t>
            </a:r>
            <a:r>
              <a:rPr lang="el-GR" dirty="0"/>
              <a:t>για να βασιστεί πάνω του το </a:t>
            </a:r>
            <a:r>
              <a:rPr lang="en-GB" dirty="0"/>
              <a:t>WinGD integrated Digital Expert (WiDE), </a:t>
            </a:r>
            <a:r>
              <a:rPr lang="el-GR" dirty="0"/>
              <a:t>το οποίο εφαρμόζεται σε όλες τις καινούργιες μηχανές </a:t>
            </a:r>
            <a:r>
              <a:rPr lang="en-GB" dirty="0"/>
              <a:t>X </a:t>
            </a:r>
            <a:r>
              <a:rPr lang="el-GR" dirty="0"/>
              <a:t>και </a:t>
            </a:r>
            <a:r>
              <a:rPr lang="en-GB" dirty="0"/>
              <a:t>X-DF.</a:t>
            </a:r>
            <a:endParaRPr lang="el-GR"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12</a:t>
            </a:fld>
            <a:endParaRPr lang="en-US"/>
          </a:p>
        </p:txBody>
      </p:sp>
    </p:spTree>
    <p:extLst>
      <p:ext uri="{BB962C8B-B14F-4D97-AF65-F5344CB8AC3E}">
        <p14:creationId xmlns:p14="http://schemas.microsoft.com/office/powerpoint/2010/main" val="2095814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a:t>
            </a:r>
            <a:r>
              <a:rPr lang="en-GB" dirty="0"/>
              <a:t>VesselQUAD </a:t>
            </a:r>
            <a:r>
              <a:rPr lang="el-GR" dirty="0"/>
              <a:t>χρησιμοποιεί </a:t>
            </a:r>
            <a:r>
              <a:rPr lang="en-GB" dirty="0"/>
              <a:t>machine learning </a:t>
            </a:r>
            <a:r>
              <a:rPr lang="el-GR" dirty="0"/>
              <a:t>και ΑΙ μεθόδους σε συνεχή δεδομένα από </a:t>
            </a:r>
            <a:r>
              <a:rPr lang="el-GR" dirty="0" err="1"/>
              <a:t>σένσορες</a:t>
            </a:r>
            <a:r>
              <a:rPr lang="el-GR" dirty="0"/>
              <a:t> πάνω στο πλοίο για την ανάλυση της απόδοσης του πλοίου.</a:t>
            </a:r>
          </a:p>
          <a:p>
            <a:endParaRPr lang="el-GR" dirty="0"/>
          </a:p>
          <a:p>
            <a:r>
              <a:rPr lang="el-GR" dirty="0"/>
              <a:t>Η ανάλυση δίνει δύο κύρια αποτελέσματα:</a:t>
            </a:r>
          </a:p>
          <a:p>
            <a:pPr marL="228600" indent="-228600">
              <a:buAutoNum type="arabicPeriod"/>
            </a:pPr>
            <a:r>
              <a:rPr lang="el-GR" dirty="0"/>
              <a:t>Την ποσοτικοποίηση του </a:t>
            </a:r>
            <a:r>
              <a:rPr lang="en-GB" dirty="0"/>
              <a:t>hull and propeller fouling </a:t>
            </a:r>
            <a:r>
              <a:rPr lang="el-GR" dirty="0"/>
              <a:t>και της υπερκατανάλωσης που προέρχεται από το </a:t>
            </a:r>
            <a:r>
              <a:rPr lang="en-GB" dirty="0"/>
              <a:t>fouling, </a:t>
            </a:r>
            <a:r>
              <a:rPr lang="el-GR" dirty="0"/>
              <a:t>που μπορεί να χρησιμοποιηθεί για να παρθούν αποφάσεις για </a:t>
            </a:r>
            <a:r>
              <a:rPr lang="el-GR" dirty="0" err="1"/>
              <a:t>καθαρισμ</a:t>
            </a:r>
            <a:r>
              <a:rPr lang="en-GB" dirty="0"/>
              <a:t>o</a:t>
            </a:r>
            <a:r>
              <a:rPr lang="el-GR" dirty="0" err="1"/>
              <a:t>ύς</a:t>
            </a:r>
            <a:r>
              <a:rPr lang="el-GR" dirty="0"/>
              <a:t> προπέλας ή κήτους, ή για την αξιολόγηση απόδοσης </a:t>
            </a:r>
            <a:r>
              <a:rPr lang="el-GR" dirty="0" err="1"/>
              <a:t>υφαλοχρωμάτων</a:t>
            </a:r>
            <a:r>
              <a:rPr lang="el-GR" dirty="0"/>
              <a:t>. </a:t>
            </a:r>
          </a:p>
          <a:p>
            <a:pPr marL="228600" indent="-228600">
              <a:buAutoNum type="arabicPeriod"/>
            </a:pPr>
            <a:r>
              <a:rPr lang="el-GR" dirty="0"/>
              <a:t>Την πραγματική κατανάλωση του πλοίου για την συγκεκριμένη χρονική στιγμή για διαφορετικές φορτώσεις, καιρούς και ταχύτητες, ώστε να συμπεριληφθούν στο </a:t>
            </a:r>
            <a:r>
              <a:rPr lang="en-GB" dirty="0"/>
              <a:t>CPA.</a:t>
            </a:r>
          </a:p>
          <a:p>
            <a:pPr marL="228600" indent="-228600">
              <a:buAutoNum type="arabicPeriod"/>
            </a:pPr>
            <a:endParaRPr lang="en-GB" dirty="0"/>
          </a:p>
          <a:p>
            <a:pPr marL="0" indent="0">
              <a:buNone/>
            </a:pPr>
            <a:r>
              <a:rPr lang="el-GR" dirty="0"/>
              <a:t>Παράλληλα, η εφαρμογή δίνει και μια λεπτομερή ανάλυση του </a:t>
            </a:r>
            <a:r>
              <a:rPr lang="en-GB" dirty="0"/>
              <a:t>CII </a:t>
            </a:r>
            <a:r>
              <a:rPr lang="el-GR" dirty="0"/>
              <a:t>του πλοίου που επιτρέπει στον χρήστη να εξακριβώσει την συμβολή ταχύτητας πλεύσης, φόρτωσης, </a:t>
            </a:r>
            <a:r>
              <a:rPr lang="en-GB" dirty="0"/>
              <a:t>fouling</a:t>
            </a:r>
            <a:r>
              <a:rPr lang="el-GR" dirty="0"/>
              <a:t> και</a:t>
            </a:r>
            <a:r>
              <a:rPr lang="en-GB" dirty="0"/>
              <a:t> </a:t>
            </a:r>
            <a:r>
              <a:rPr lang="el-GR" dirty="0"/>
              <a:t>καιρού στα </a:t>
            </a:r>
            <a:r>
              <a:rPr lang="en-GB" dirty="0"/>
              <a:t>emissions </a:t>
            </a:r>
            <a:r>
              <a:rPr lang="el-GR" dirty="0"/>
              <a:t>και στο </a:t>
            </a:r>
            <a:r>
              <a:rPr lang="en-GB" dirty="0"/>
              <a:t>CII</a:t>
            </a:r>
            <a:r>
              <a:rPr lang="el-GR" dirty="0"/>
              <a:t> του πλοίου, αλλά και να τρέξει σενάρια για την επίπτωση τυχών αλλαγών στην χρήση του πλοίου στο </a:t>
            </a:r>
            <a:r>
              <a:rPr lang="en-GB" dirty="0"/>
              <a:t>CII.</a:t>
            </a:r>
          </a:p>
          <a:p>
            <a:pPr marL="0" indent="0">
              <a:buNone/>
            </a:pPr>
            <a:endParaRPr lang="en-GB" dirty="0"/>
          </a:p>
          <a:p>
            <a:pPr marL="0" indent="0">
              <a:buNone/>
            </a:pPr>
            <a:r>
              <a:rPr lang="el-GR" dirty="0"/>
              <a:t>Συνολικά, το </a:t>
            </a:r>
            <a:r>
              <a:rPr lang="en-GB" dirty="0"/>
              <a:t>VesselQUAD </a:t>
            </a:r>
            <a:r>
              <a:rPr lang="el-GR" dirty="0"/>
              <a:t>στοχεύει στο να δίνει άμεσα την επεξεργασμένη πληροφορία της απόδοσης του πλοίου, χωρίς να απαιτεί χρόνο από τον χρήστη για την ανάλυση των δεδομένων.</a:t>
            </a:r>
            <a:endParaRPr lang="en-GB" dirty="0"/>
          </a:p>
          <a:p>
            <a:endParaRPr lang="en-GB" dirty="0"/>
          </a:p>
          <a:p>
            <a:endParaRPr lang="el-GR" dirty="0"/>
          </a:p>
        </p:txBody>
      </p:sp>
      <p:sp>
        <p:nvSpPr>
          <p:cNvPr id="4" name="Slide Number Placeholder 3"/>
          <p:cNvSpPr>
            <a:spLocks noGrp="1"/>
          </p:cNvSpPr>
          <p:nvPr>
            <p:ph type="sldNum" sz="quarter" idx="10"/>
          </p:nvPr>
        </p:nvSpPr>
        <p:spPr/>
        <p:txBody>
          <a:bodyPr/>
          <a:lstStyle/>
          <a:p>
            <a:fld id="{006BE02D-20C0-F840-AFAC-BEA99C74FDC2}" type="slidenum">
              <a:rPr lang="en-US" smtClean="0"/>
              <a:pPr/>
              <a:t>13</a:t>
            </a:fld>
            <a:endParaRPr lang="en-US"/>
          </a:p>
        </p:txBody>
      </p:sp>
    </p:spTree>
    <p:extLst>
      <p:ext uri="{BB962C8B-B14F-4D97-AF65-F5344CB8AC3E}">
        <p14:creationId xmlns:p14="http://schemas.microsoft.com/office/powerpoint/2010/main" val="3216935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631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195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1563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 Being able to commit on competitive S/C tables with charterers. </a:t>
            </a:r>
            <a:r>
              <a:rPr lang="en-US" dirty="0" err="1"/>
              <a:t>E.g</a:t>
            </a:r>
            <a:r>
              <a:rPr lang="en-US" dirty="0"/>
              <a:t> lower FOC at same speeds or higher speeds at same FOC</a:t>
            </a:r>
          </a:p>
          <a:p>
            <a:pPr marL="0" lvl="0" indent="0" algn="l" rtl="0">
              <a:spcBef>
                <a:spcPts val="0"/>
              </a:spcBef>
              <a:spcAft>
                <a:spcPts val="0"/>
              </a:spcAft>
              <a:buNone/>
            </a:pPr>
            <a:r>
              <a:rPr lang="en-US" dirty="0"/>
              <a:t>(w/o risking Consumption or Speed claims)</a:t>
            </a:r>
          </a:p>
          <a:p>
            <a:pPr marL="0" lvl="0" indent="0" algn="l" rtl="0">
              <a:spcBef>
                <a:spcPts val="0"/>
              </a:spcBef>
              <a:spcAft>
                <a:spcPts val="0"/>
              </a:spcAft>
              <a:buFontTx/>
              <a:buNone/>
            </a:pPr>
            <a:endParaRPr lang="en-US" dirty="0"/>
          </a:p>
          <a:p>
            <a:pPr marL="171450" lvl="0" indent="-171450" algn="l" rtl="0">
              <a:spcBef>
                <a:spcPts val="0"/>
              </a:spcBef>
              <a:spcAft>
                <a:spcPts val="0"/>
              </a:spcAft>
              <a:buFontTx/>
              <a:buChar char="-"/>
            </a:pPr>
            <a:endParaRPr lang="en-US" dirty="0"/>
          </a:p>
        </p:txBody>
      </p:sp>
    </p:spTree>
    <p:extLst>
      <p:ext uri="{BB962C8B-B14F-4D97-AF65-F5344CB8AC3E}">
        <p14:creationId xmlns:p14="http://schemas.microsoft.com/office/powerpoint/2010/main" val="2107110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306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2393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82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611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linear variable differential transformer (LVDT) sensor</a:t>
            </a:r>
          </a:p>
          <a:p>
            <a:pPr marL="0" lvl="0" indent="0" algn="l" rtl="0">
              <a:spcBef>
                <a:spcPts val="0"/>
              </a:spcBef>
              <a:spcAft>
                <a:spcPts val="0"/>
              </a:spcAft>
              <a:buNone/>
            </a:pPr>
            <a:r>
              <a:rPr lang="en-US" dirty="0"/>
              <a:t>- essentially a miniature transformer having one primary winding, two symmetrically wound secondary coils, and an armature core that is free to move along its linear axis in precision bearing guides.</a:t>
            </a:r>
            <a:endParaRPr dirty="0"/>
          </a:p>
        </p:txBody>
      </p:sp>
    </p:spTree>
    <p:extLst>
      <p:ext uri="{BB962C8B-B14F-4D97-AF65-F5344CB8AC3E}">
        <p14:creationId xmlns:p14="http://schemas.microsoft.com/office/powerpoint/2010/main" val="1418951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94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notes"/>
          <p:cNvSpPr>
            <a:spLocks noGrp="1" noRot="1" noChangeAspect="1"/>
          </p:cNvSpPr>
          <p:nvPr>
            <p:ph type="sldImg" idx="2"/>
          </p:nvPr>
        </p:nvSpPr>
        <p:spPr>
          <a:xfrm>
            <a:off x="107950" y="739775"/>
            <a:ext cx="6581775"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p:notes"/>
          <p:cNvSpPr txBox="1">
            <a:spLocks noGrp="1"/>
          </p:cNvSpPr>
          <p:nvPr>
            <p:ph type="body" idx="1"/>
          </p:nvPr>
        </p:nvSpPr>
        <p:spPr>
          <a:xfrm>
            <a:off x="679768" y="4689515"/>
            <a:ext cx="543814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0092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14"/>
        <p:cNvGrpSpPr/>
        <p:nvPr/>
      </p:nvGrpSpPr>
      <p:grpSpPr>
        <a:xfrm>
          <a:off x="0" y="0"/>
          <a:ext cx="0" cy="0"/>
          <a:chOff x="0" y="0"/>
          <a:chExt cx="0" cy="0"/>
        </a:xfrm>
      </p:grpSpPr>
      <p:grpSp>
        <p:nvGrpSpPr>
          <p:cNvPr id="115" name="Google Shape;115;p5"/>
          <p:cNvGrpSpPr/>
          <p:nvPr/>
        </p:nvGrpSpPr>
        <p:grpSpPr>
          <a:xfrm flipH="1">
            <a:off x="4363774" y="-3213"/>
            <a:ext cx="4780226" cy="2116171"/>
            <a:chOff x="0" y="0"/>
            <a:chExt cx="5072935" cy="2245751"/>
          </a:xfrm>
        </p:grpSpPr>
        <p:pic>
          <p:nvPicPr>
            <p:cNvPr id="116" name="Google Shape;116;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0" y="1693130"/>
              <a:ext cx="845548" cy="552621"/>
            </a:xfrm>
            <a:prstGeom prst="rect">
              <a:avLst/>
            </a:prstGeom>
            <a:noFill/>
            <a:ln>
              <a:noFill/>
            </a:ln>
          </p:spPr>
        </p:pic>
        <p:pic>
          <p:nvPicPr>
            <p:cNvPr id="117" name="Google Shape;117;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22766" y="1270348"/>
              <a:ext cx="845548" cy="552621"/>
            </a:xfrm>
            <a:prstGeom prst="rect">
              <a:avLst/>
            </a:prstGeom>
            <a:noFill/>
            <a:ln>
              <a:noFill/>
            </a:ln>
          </p:spPr>
        </p:pic>
        <p:grpSp>
          <p:nvGrpSpPr>
            <p:cNvPr id="118" name="Google Shape;118;p5"/>
            <p:cNvGrpSpPr/>
            <p:nvPr/>
          </p:nvGrpSpPr>
          <p:grpSpPr>
            <a:xfrm>
              <a:off x="0" y="846565"/>
              <a:ext cx="3381962" cy="552621"/>
              <a:chOff x="0" y="0"/>
              <a:chExt cx="5487525" cy="896675"/>
            </a:xfrm>
          </p:grpSpPr>
          <p:pic>
            <p:nvPicPr>
              <p:cNvPr id="119" name="Google Shape;119;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0" y="0"/>
                <a:ext cx="1371975" cy="896675"/>
              </a:xfrm>
              <a:prstGeom prst="rect">
                <a:avLst/>
              </a:prstGeom>
              <a:noFill/>
              <a:ln>
                <a:noFill/>
              </a:ln>
            </p:spPr>
          </p:pic>
          <p:pic>
            <p:nvPicPr>
              <p:cNvPr id="120" name="Google Shape;120;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2057775" y="0"/>
                <a:ext cx="1371975" cy="896675"/>
              </a:xfrm>
              <a:prstGeom prst="rect">
                <a:avLst/>
              </a:prstGeom>
              <a:noFill/>
              <a:ln>
                <a:noFill/>
              </a:ln>
            </p:spPr>
          </p:pic>
          <p:pic>
            <p:nvPicPr>
              <p:cNvPr id="121" name="Google Shape;121;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115550" y="0"/>
                <a:ext cx="1371975" cy="896675"/>
              </a:xfrm>
              <a:prstGeom prst="rect">
                <a:avLst/>
              </a:prstGeom>
              <a:noFill/>
              <a:ln>
                <a:noFill/>
              </a:ln>
            </p:spPr>
          </p:pic>
        </p:grpSp>
        <p:grpSp>
          <p:nvGrpSpPr>
            <p:cNvPr id="122" name="Google Shape;122;p5"/>
            <p:cNvGrpSpPr/>
            <p:nvPr/>
          </p:nvGrpSpPr>
          <p:grpSpPr>
            <a:xfrm>
              <a:off x="422766" y="423783"/>
              <a:ext cx="4650168" cy="552621"/>
              <a:chOff x="0" y="0"/>
              <a:chExt cx="7545300" cy="896675"/>
            </a:xfrm>
          </p:grpSpPr>
          <p:pic>
            <p:nvPicPr>
              <p:cNvPr id="123" name="Google Shape;123;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0" y="0"/>
                <a:ext cx="1371975" cy="896675"/>
              </a:xfrm>
              <a:prstGeom prst="rect">
                <a:avLst/>
              </a:prstGeom>
              <a:noFill/>
              <a:ln>
                <a:noFill/>
              </a:ln>
            </p:spPr>
          </p:pic>
          <p:pic>
            <p:nvPicPr>
              <p:cNvPr id="124" name="Google Shape;124;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2057775" y="0"/>
                <a:ext cx="1371975" cy="896675"/>
              </a:xfrm>
              <a:prstGeom prst="rect">
                <a:avLst/>
              </a:prstGeom>
              <a:noFill/>
              <a:ln>
                <a:noFill/>
              </a:ln>
            </p:spPr>
          </p:pic>
          <p:pic>
            <p:nvPicPr>
              <p:cNvPr id="125" name="Google Shape;125;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115550" y="0"/>
                <a:ext cx="1371975" cy="896675"/>
              </a:xfrm>
              <a:prstGeom prst="rect">
                <a:avLst/>
              </a:prstGeom>
              <a:noFill/>
              <a:ln>
                <a:noFill/>
              </a:ln>
            </p:spPr>
          </p:pic>
          <p:pic>
            <p:nvPicPr>
              <p:cNvPr id="126" name="Google Shape;126;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6173325" y="0"/>
                <a:ext cx="1371975" cy="896675"/>
              </a:xfrm>
              <a:prstGeom prst="rect">
                <a:avLst/>
              </a:prstGeom>
              <a:noFill/>
              <a:ln>
                <a:noFill/>
              </a:ln>
            </p:spPr>
          </p:pic>
        </p:grpSp>
        <p:grpSp>
          <p:nvGrpSpPr>
            <p:cNvPr id="127" name="Google Shape;127;p5"/>
            <p:cNvGrpSpPr/>
            <p:nvPr/>
          </p:nvGrpSpPr>
          <p:grpSpPr>
            <a:xfrm>
              <a:off x="0" y="0"/>
              <a:ext cx="4650168" cy="552621"/>
              <a:chOff x="0" y="0"/>
              <a:chExt cx="7545300" cy="896675"/>
            </a:xfrm>
          </p:grpSpPr>
          <p:pic>
            <p:nvPicPr>
              <p:cNvPr id="128" name="Google Shape;128;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0" y="0"/>
                <a:ext cx="1371975" cy="896675"/>
              </a:xfrm>
              <a:prstGeom prst="rect">
                <a:avLst/>
              </a:prstGeom>
              <a:noFill/>
              <a:ln>
                <a:noFill/>
              </a:ln>
            </p:spPr>
          </p:pic>
          <p:pic>
            <p:nvPicPr>
              <p:cNvPr id="129" name="Google Shape;129;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2057775" y="0"/>
                <a:ext cx="1371975" cy="896675"/>
              </a:xfrm>
              <a:prstGeom prst="rect">
                <a:avLst/>
              </a:prstGeom>
              <a:noFill/>
              <a:ln>
                <a:noFill/>
              </a:ln>
            </p:spPr>
          </p:pic>
          <p:pic>
            <p:nvPicPr>
              <p:cNvPr id="130" name="Google Shape;130;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115550" y="0"/>
                <a:ext cx="1371975" cy="896675"/>
              </a:xfrm>
              <a:prstGeom prst="rect">
                <a:avLst/>
              </a:prstGeom>
              <a:noFill/>
              <a:ln>
                <a:noFill/>
              </a:ln>
            </p:spPr>
          </p:pic>
          <p:pic>
            <p:nvPicPr>
              <p:cNvPr id="131" name="Google Shape;131;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6173325" y="0"/>
                <a:ext cx="1371975" cy="896675"/>
              </a:xfrm>
              <a:prstGeom prst="rect">
                <a:avLst/>
              </a:prstGeom>
              <a:noFill/>
              <a:ln>
                <a:noFill/>
              </a:ln>
            </p:spPr>
          </p:pic>
        </p:grpSp>
      </p:grpSp>
      <p:grpSp>
        <p:nvGrpSpPr>
          <p:cNvPr id="132" name="Google Shape;132;p5"/>
          <p:cNvGrpSpPr/>
          <p:nvPr/>
        </p:nvGrpSpPr>
        <p:grpSpPr>
          <a:xfrm flipH="1">
            <a:off x="6" y="3953174"/>
            <a:ext cx="2390164" cy="1318453"/>
            <a:chOff x="6607482" y="3879952"/>
            <a:chExt cx="2536521" cy="1399186"/>
          </a:xfrm>
        </p:grpSpPr>
        <p:grpSp>
          <p:nvGrpSpPr>
            <p:cNvPr id="133" name="Google Shape;133;p5"/>
            <p:cNvGrpSpPr/>
            <p:nvPr/>
          </p:nvGrpSpPr>
          <p:grpSpPr>
            <a:xfrm>
              <a:off x="6607482" y="4726517"/>
              <a:ext cx="2113755" cy="552621"/>
              <a:chOff x="2057775" y="0"/>
              <a:chExt cx="3429750" cy="896675"/>
            </a:xfrm>
          </p:grpSpPr>
          <p:pic>
            <p:nvPicPr>
              <p:cNvPr id="134" name="Google Shape;134;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2057775" y="0"/>
                <a:ext cx="1371975" cy="896675"/>
              </a:xfrm>
              <a:prstGeom prst="rect">
                <a:avLst/>
              </a:prstGeom>
              <a:noFill/>
              <a:ln>
                <a:noFill/>
              </a:ln>
            </p:spPr>
          </p:pic>
          <p:pic>
            <p:nvPicPr>
              <p:cNvPr id="135" name="Google Shape;135;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115550" y="0"/>
                <a:ext cx="1371975" cy="896675"/>
              </a:xfrm>
              <a:prstGeom prst="rect">
                <a:avLst/>
              </a:prstGeom>
              <a:noFill/>
              <a:ln>
                <a:noFill/>
              </a:ln>
            </p:spPr>
          </p:pic>
        </p:grpSp>
        <p:grpSp>
          <p:nvGrpSpPr>
            <p:cNvPr id="136" name="Google Shape;136;p5"/>
            <p:cNvGrpSpPr/>
            <p:nvPr/>
          </p:nvGrpSpPr>
          <p:grpSpPr>
            <a:xfrm>
              <a:off x="7030248" y="4303735"/>
              <a:ext cx="2113755" cy="552621"/>
              <a:chOff x="2057775" y="0"/>
              <a:chExt cx="3429750" cy="896675"/>
            </a:xfrm>
          </p:grpSpPr>
          <p:pic>
            <p:nvPicPr>
              <p:cNvPr id="137" name="Google Shape;137;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2057775" y="0"/>
                <a:ext cx="1371975" cy="896675"/>
              </a:xfrm>
              <a:prstGeom prst="rect">
                <a:avLst/>
              </a:prstGeom>
              <a:noFill/>
              <a:ln>
                <a:noFill/>
              </a:ln>
            </p:spPr>
          </p:pic>
          <p:pic>
            <p:nvPicPr>
              <p:cNvPr id="138" name="Google Shape;138;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115550" y="0"/>
                <a:ext cx="1371975" cy="896675"/>
              </a:xfrm>
              <a:prstGeom prst="rect">
                <a:avLst/>
              </a:prstGeom>
              <a:noFill/>
              <a:ln>
                <a:noFill/>
              </a:ln>
            </p:spPr>
          </p:pic>
        </p:grpSp>
        <p:pic>
          <p:nvPicPr>
            <p:cNvPr id="139" name="Google Shape;139;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7875688" y="3879952"/>
              <a:ext cx="845548" cy="552621"/>
            </a:xfrm>
            <a:prstGeom prst="rect">
              <a:avLst/>
            </a:prstGeom>
            <a:noFill/>
            <a:ln>
              <a:noFill/>
            </a:ln>
          </p:spPr>
        </p:pic>
      </p:grpSp>
      <p:sp>
        <p:nvSpPr>
          <p:cNvPr id="140" name="Google Shape;140;p5"/>
          <p:cNvSpPr txBox="1">
            <a:spLocks noGrp="1"/>
          </p:cNvSpPr>
          <p:nvPr>
            <p:ph type="title"/>
          </p:nvPr>
        </p:nvSpPr>
        <p:spPr>
          <a:xfrm>
            <a:off x="776450" y="402700"/>
            <a:ext cx="3587400" cy="856800"/>
          </a:xfrm>
          <a:prstGeom prst="rect">
            <a:avLst/>
          </a:prstGeom>
        </p:spPr>
        <p:txBody>
          <a:bodyPr spcFirstLastPara="1" wrap="square" lIns="0" tIns="0" rIns="0" bIns="0"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141" name="Google Shape;141;p5"/>
          <p:cNvSpPr txBox="1">
            <a:spLocks noGrp="1"/>
          </p:cNvSpPr>
          <p:nvPr>
            <p:ph type="body" idx="1"/>
          </p:nvPr>
        </p:nvSpPr>
        <p:spPr>
          <a:xfrm>
            <a:off x="776450" y="1524375"/>
            <a:ext cx="7591200" cy="29325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a:lvl1pPr>
            <a:lvl2pPr marL="914400" lvl="1" indent="-355600">
              <a:spcBef>
                <a:spcPts val="600"/>
              </a:spcBef>
              <a:spcAft>
                <a:spcPts val="0"/>
              </a:spcAft>
              <a:buSzPts val="2000"/>
              <a:buChar char="❏"/>
              <a:defRPr/>
            </a:lvl2pPr>
            <a:lvl3pPr marL="1371600" lvl="2" indent="-355600">
              <a:spcBef>
                <a:spcPts val="600"/>
              </a:spcBef>
              <a:spcAft>
                <a:spcPts val="0"/>
              </a:spcAft>
              <a:buSzPts val="2000"/>
              <a:buChar char="❏"/>
              <a:defRPr/>
            </a:lvl3pPr>
            <a:lvl4pPr marL="1828800" lvl="3" indent="-355600">
              <a:spcBef>
                <a:spcPts val="600"/>
              </a:spcBef>
              <a:spcAft>
                <a:spcPts val="0"/>
              </a:spcAft>
              <a:buSzPts val="2000"/>
              <a:buChar char="❏"/>
              <a:defRPr/>
            </a:lvl4pPr>
            <a:lvl5pPr marL="2286000" lvl="4" indent="-355600">
              <a:spcBef>
                <a:spcPts val="600"/>
              </a:spcBef>
              <a:spcAft>
                <a:spcPts val="0"/>
              </a:spcAft>
              <a:buSzPts val="2000"/>
              <a:buChar char="❏"/>
              <a:defRPr/>
            </a:lvl5pPr>
            <a:lvl6pPr marL="2743200" lvl="5" indent="-355600">
              <a:spcBef>
                <a:spcPts val="600"/>
              </a:spcBef>
              <a:spcAft>
                <a:spcPts val="0"/>
              </a:spcAft>
              <a:buSzPts val="2000"/>
              <a:buChar char="❏"/>
              <a:defRPr/>
            </a:lvl6pPr>
            <a:lvl7pPr marL="3200400" lvl="6" indent="-355600">
              <a:spcBef>
                <a:spcPts val="600"/>
              </a:spcBef>
              <a:spcAft>
                <a:spcPts val="0"/>
              </a:spcAft>
              <a:buSzPts val="2000"/>
              <a:buChar char="❏"/>
              <a:defRPr/>
            </a:lvl7pPr>
            <a:lvl8pPr marL="3657600" lvl="7" indent="-355600">
              <a:spcBef>
                <a:spcPts val="600"/>
              </a:spcBef>
              <a:spcAft>
                <a:spcPts val="0"/>
              </a:spcAft>
              <a:buSzPts val="2000"/>
              <a:buChar char="❏"/>
              <a:defRPr/>
            </a:lvl8pPr>
            <a:lvl9pPr marL="4114800" lvl="8" indent="-355600">
              <a:spcBef>
                <a:spcPts val="600"/>
              </a:spcBef>
              <a:spcAft>
                <a:spcPts val="0"/>
              </a:spcAft>
              <a:buSzPts val="2000"/>
              <a:buChar char="❏"/>
              <a:defRPr/>
            </a:lvl9pPr>
          </a:lstStyle>
          <a:p>
            <a:endParaRPr/>
          </a:p>
        </p:txBody>
      </p:sp>
      <p:sp>
        <p:nvSpPr>
          <p:cNvPr id="142" name="Google Shape;142;p5"/>
          <p:cNvSpPr txBox="1">
            <a:spLocks noGrp="1"/>
          </p:cNvSpPr>
          <p:nvPr>
            <p:ph type="sldNum" idx="12"/>
          </p:nvPr>
        </p:nvSpPr>
        <p:spPr>
          <a:xfrm>
            <a:off x="8729400" y="4734075"/>
            <a:ext cx="414600" cy="409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30" name="Picture 29" descr="A close up of a sign&#10;&#10;Description automatically generated">
            <a:extLst>
              <a:ext uri="{FF2B5EF4-FFF2-40B4-BE49-F238E27FC236}">
                <a16:creationId xmlns:a16="http://schemas.microsoft.com/office/drawing/2014/main" id="{85029F46-E4AE-4EAF-A5F4-D665C0C91A5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15133" y="4910060"/>
            <a:ext cx="939967" cy="169194"/>
          </a:xfrm>
          <a:prstGeom prst="rect">
            <a:avLst/>
          </a:prstGeom>
        </p:spPr>
      </p:pic>
    </p:spTree>
    <p:extLst>
      <p:ext uri="{BB962C8B-B14F-4D97-AF65-F5344CB8AC3E}">
        <p14:creationId xmlns:p14="http://schemas.microsoft.com/office/powerpoint/2010/main" val="322787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_Half_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5633600" cy="5143500"/>
          </a:xfrm>
          <a:effectLst/>
        </p:spPr>
        <p:txBody>
          <a:bodyPr>
            <a:normAutofit/>
          </a:bodyPr>
          <a:lstStyle>
            <a:lvl1pPr marL="0" indent="0">
              <a:buNone/>
              <a:defRPr sz="1575" b="0" i="0">
                <a:ln>
                  <a:noFill/>
                </a:ln>
                <a:solidFill>
                  <a:schemeClr val="bg1">
                    <a:lumMod val="85000"/>
                  </a:schemeClr>
                </a:solidFill>
                <a:latin typeface="Poppins Light" charset="0"/>
                <a:ea typeface="Poppins Light" charset="0"/>
                <a:cs typeface="Poppins Light" charset="0"/>
              </a:defRPr>
            </a:lvl1pPr>
          </a:lstStyle>
          <a:p>
            <a:endParaRPr lang="en-US"/>
          </a:p>
        </p:txBody>
      </p:sp>
    </p:spTree>
    <p:extLst>
      <p:ext uri="{BB962C8B-B14F-4D97-AF65-F5344CB8AC3E}">
        <p14:creationId xmlns:p14="http://schemas.microsoft.com/office/powerpoint/2010/main" val="595486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018B-869C-493C-847E-740AED161631}" type="datetime1">
              <a:rPr lang="en-US" smtClean="0"/>
              <a:t>11/13/2023</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5"/>
          <p:cNvSpPr>
            <a:spLocks noGrp="1"/>
          </p:cNvSpPr>
          <p:nvPr>
            <p:ph type="sldNum" sz="quarter" idx="12"/>
          </p:nvPr>
        </p:nvSpPr>
        <p:spPr>
          <a:xfrm>
            <a:off x="6529388" y="4767263"/>
            <a:ext cx="2057400" cy="273844"/>
          </a:xfrm>
          <a:prstGeom prst="rect">
            <a:avLst/>
          </a:prstGeom>
        </p:spPr>
        <p:txBody>
          <a:bodyPr/>
          <a:lstStyle>
            <a:lvl1pPr algn="r">
              <a:defRPr sz="750">
                <a:solidFill>
                  <a:schemeClr val="bg1">
                    <a:lumMod val="65000"/>
                  </a:schemeClr>
                </a:solidFill>
                <a:latin typeface="Calibri" panose="020F0502020204030204" pitchFamily="34" charset="0"/>
                <a:cs typeface="Calibri" panose="020F0502020204030204" pitchFamily="34" charset="0"/>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76783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
            <a:ext cx="8229600" cy="857250"/>
          </a:xfrm>
          <a:prstGeom prst="rect">
            <a:avLst/>
          </a:prstGeom>
        </p:spPr>
        <p:txBody>
          <a:bodyPr/>
          <a:lstStyle>
            <a:lvl1pPr algn="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4767272"/>
            <a:ext cx="2133600" cy="273844"/>
          </a:xfrm>
          <a:prstGeom prst="rect">
            <a:avLst/>
          </a:prstGeom>
        </p:spPr>
        <p:txBody>
          <a:bodyPr/>
          <a:lstStyle/>
          <a:p>
            <a:fld id="{52601762-7E03-47E4-BEB9-40CD156A65BE}" type="slidenum">
              <a:rPr lang="en-US" smtClean="0"/>
              <a:pPr/>
              <a:t>‹#›</a:t>
            </a:fld>
            <a:endParaRPr lang="en-US" dirty="0"/>
          </a:p>
        </p:txBody>
      </p:sp>
    </p:spTree>
    <p:extLst>
      <p:ext uri="{BB962C8B-B14F-4D97-AF65-F5344CB8AC3E}">
        <p14:creationId xmlns:p14="http://schemas.microsoft.com/office/powerpoint/2010/main" val="27441208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lt1"/>
            </a:gs>
            <a:gs pos="44000">
              <a:schemeClr val="lt2"/>
            </a:gs>
            <a:gs pos="72000">
              <a:schemeClr val="lt2"/>
            </a:gs>
            <a:gs pos="100000">
              <a:srgbClr val="D0D8E5"/>
            </a:gs>
          </a:gsLst>
          <a:path path="circle">
            <a:fillToRect r="100000" b="100000"/>
          </a:path>
          <a:tileRect l="-100000" t="-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6450" y="402700"/>
            <a:ext cx="3587400" cy="8568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1pPr>
            <a:lvl2pPr lvl="1">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2pPr>
            <a:lvl3pPr lvl="2">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3pPr>
            <a:lvl4pPr lvl="3">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4pPr>
            <a:lvl5pPr lvl="4">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5pPr>
            <a:lvl6pPr lvl="5">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6pPr>
            <a:lvl7pPr lvl="6">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7pPr>
            <a:lvl8pPr lvl="7">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8pPr>
            <a:lvl9pPr lvl="8">
              <a:spcBef>
                <a:spcPts val="0"/>
              </a:spcBef>
              <a:spcAft>
                <a:spcPts val="0"/>
              </a:spcAft>
              <a:buClr>
                <a:schemeClr val="dk1"/>
              </a:buClr>
              <a:buSzPts val="1800"/>
              <a:buFont typeface="Poppins"/>
              <a:buNone/>
              <a:defRPr sz="1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76450" y="1524375"/>
            <a:ext cx="7591200" cy="2932500"/>
          </a:xfrm>
          <a:prstGeom prst="rect">
            <a:avLst/>
          </a:prstGeom>
          <a:noFill/>
          <a:ln>
            <a:noFill/>
          </a:ln>
        </p:spPr>
        <p:txBody>
          <a:bodyPr spcFirstLastPara="1" wrap="square" lIns="0" tIns="0" rIns="0" bIns="0" anchor="t" anchorCtr="0">
            <a:noAutofit/>
          </a:bodyPr>
          <a:lstStyle>
            <a:lvl1pPr marL="457200" lvl="0"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1pPr>
            <a:lvl2pPr marL="914400" lvl="1"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2pPr>
            <a:lvl3pPr marL="1371600" lvl="2"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3pPr>
            <a:lvl4pPr marL="1828800" lvl="3"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4pPr>
            <a:lvl5pPr marL="2286000" lvl="4"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5pPr>
            <a:lvl6pPr marL="2743200" lvl="5"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6pPr>
            <a:lvl7pPr marL="3200400" lvl="6"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7pPr>
            <a:lvl8pPr marL="3657600" lvl="7"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8pPr>
            <a:lvl9pPr marL="4114800" lvl="8" indent="-355600">
              <a:lnSpc>
                <a:spcPct val="120000"/>
              </a:lnSpc>
              <a:spcBef>
                <a:spcPts val="600"/>
              </a:spcBef>
              <a:spcAft>
                <a:spcPts val="0"/>
              </a:spcAft>
              <a:buClr>
                <a:schemeClr val="accent6"/>
              </a:buClr>
              <a:buSzPts val="2000"/>
              <a:buFont typeface="Montserrat Light"/>
              <a:buChar char="❏"/>
              <a:defRPr sz="2000">
                <a:solidFill>
                  <a:schemeClr val="dk1"/>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729400" y="4734075"/>
            <a:ext cx="414600" cy="409500"/>
          </a:xfrm>
          <a:prstGeom prst="rect">
            <a:avLst/>
          </a:prstGeom>
          <a:noFill/>
          <a:ln>
            <a:noFill/>
          </a:ln>
        </p:spPr>
        <p:txBody>
          <a:bodyPr spcFirstLastPara="1" wrap="square" lIns="0" tIns="0" rIns="0" bIns="0" anchor="ctr" anchorCtr="0">
            <a:noAutofit/>
          </a:bodyPr>
          <a:lstStyle>
            <a:lvl1pPr lvl="0" algn="ctr">
              <a:buNone/>
              <a:defRPr sz="1300">
                <a:solidFill>
                  <a:schemeClr val="dk2"/>
                </a:solidFill>
                <a:latin typeface="Montserrat Light"/>
                <a:ea typeface="Montserrat Light"/>
                <a:cs typeface="Montserrat Light"/>
                <a:sym typeface="Montserrat Light"/>
              </a:defRPr>
            </a:lvl1pPr>
            <a:lvl2pPr lvl="1" algn="ctr">
              <a:buNone/>
              <a:defRPr sz="1300">
                <a:solidFill>
                  <a:schemeClr val="dk2"/>
                </a:solidFill>
                <a:latin typeface="Montserrat Light"/>
                <a:ea typeface="Montserrat Light"/>
                <a:cs typeface="Montserrat Light"/>
                <a:sym typeface="Montserrat Light"/>
              </a:defRPr>
            </a:lvl2pPr>
            <a:lvl3pPr lvl="2" algn="ctr">
              <a:buNone/>
              <a:defRPr sz="1300">
                <a:solidFill>
                  <a:schemeClr val="dk2"/>
                </a:solidFill>
                <a:latin typeface="Montserrat Light"/>
                <a:ea typeface="Montserrat Light"/>
                <a:cs typeface="Montserrat Light"/>
                <a:sym typeface="Montserrat Light"/>
              </a:defRPr>
            </a:lvl3pPr>
            <a:lvl4pPr lvl="3" algn="ctr">
              <a:buNone/>
              <a:defRPr sz="1300">
                <a:solidFill>
                  <a:schemeClr val="dk2"/>
                </a:solidFill>
                <a:latin typeface="Montserrat Light"/>
                <a:ea typeface="Montserrat Light"/>
                <a:cs typeface="Montserrat Light"/>
                <a:sym typeface="Montserrat Light"/>
              </a:defRPr>
            </a:lvl4pPr>
            <a:lvl5pPr lvl="4" algn="ctr">
              <a:buNone/>
              <a:defRPr sz="1300">
                <a:solidFill>
                  <a:schemeClr val="dk2"/>
                </a:solidFill>
                <a:latin typeface="Montserrat Light"/>
                <a:ea typeface="Montserrat Light"/>
                <a:cs typeface="Montserrat Light"/>
                <a:sym typeface="Montserrat Light"/>
              </a:defRPr>
            </a:lvl5pPr>
            <a:lvl6pPr lvl="5" algn="ctr">
              <a:buNone/>
              <a:defRPr sz="1300">
                <a:solidFill>
                  <a:schemeClr val="dk2"/>
                </a:solidFill>
                <a:latin typeface="Montserrat Light"/>
                <a:ea typeface="Montserrat Light"/>
                <a:cs typeface="Montserrat Light"/>
                <a:sym typeface="Montserrat Light"/>
              </a:defRPr>
            </a:lvl6pPr>
            <a:lvl7pPr lvl="6" algn="ctr">
              <a:buNone/>
              <a:defRPr sz="1300">
                <a:solidFill>
                  <a:schemeClr val="dk2"/>
                </a:solidFill>
                <a:latin typeface="Montserrat Light"/>
                <a:ea typeface="Montserrat Light"/>
                <a:cs typeface="Montserrat Light"/>
                <a:sym typeface="Montserrat Light"/>
              </a:defRPr>
            </a:lvl7pPr>
            <a:lvl8pPr lvl="7" algn="ctr">
              <a:buNone/>
              <a:defRPr sz="1300">
                <a:solidFill>
                  <a:schemeClr val="dk2"/>
                </a:solidFill>
                <a:latin typeface="Montserrat Light"/>
                <a:ea typeface="Montserrat Light"/>
                <a:cs typeface="Montserrat Light"/>
                <a:sym typeface="Montserrat Light"/>
              </a:defRPr>
            </a:lvl8pPr>
            <a:lvl9pPr lvl="8" algn="ctr">
              <a:buNone/>
              <a:defRPr sz="1300">
                <a:solidFill>
                  <a:schemeClr val="dk2"/>
                </a:solidFill>
                <a:latin typeface="Montserrat Light"/>
                <a:ea typeface="Montserrat Light"/>
                <a:cs typeface="Montserrat Light"/>
                <a:sym typeface="Montserrat Light"/>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angelidis@technava.g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hyperlink" Target="mailto:a.angelidis@technava.gr"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gif"/><Relationship Id="rId7" Type="http://schemas.openxmlformats.org/officeDocument/2006/relationships/image" Target="../media/image15.gif"/><Relationship Id="rId2" Type="http://schemas.openxmlformats.org/officeDocument/2006/relationships/image" Target="../media/image10.gif"/><Relationship Id="rId1" Type="http://schemas.openxmlformats.org/officeDocument/2006/relationships/slideLayout" Target="../slideLayouts/slideLayout4.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7.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TextBox 6">
            <a:extLst>
              <a:ext uri="{FF2B5EF4-FFF2-40B4-BE49-F238E27FC236}">
                <a16:creationId xmlns:a16="http://schemas.microsoft.com/office/drawing/2014/main" id="{84EB46BF-3880-30D8-3784-D599043EF974}"/>
              </a:ext>
            </a:extLst>
          </p:cNvPr>
          <p:cNvSpPr txBox="1"/>
          <p:nvPr/>
        </p:nvSpPr>
        <p:spPr>
          <a:xfrm>
            <a:off x="623455" y="383231"/>
            <a:ext cx="7848600" cy="3268587"/>
          </a:xfrm>
          <a:prstGeom prst="rect">
            <a:avLst/>
          </a:prstGeom>
          <a:noFill/>
        </p:spPr>
        <p:txBody>
          <a:bodyPr wrap="square">
            <a:spAutoFit/>
          </a:bodyPr>
          <a:lstStyle/>
          <a:p>
            <a:pPr marL="0" indent="0" algn="ctr">
              <a:buFont typeface="Montserrat Light"/>
              <a:buNone/>
            </a:pPr>
            <a:r>
              <a:rPr lang="en-US" sz="3200" b="1" u="sng"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H.I.M.T Annual Conference 2023</a:t>
            </a:r>
          </a:p>
          <a:p>
            <a:pPr marL="0" indent="0" algn="ctr">
              <a:buFont typeface="Montserrat Light"/>
              <a:buNone/>
            </a:pPr>
            <a:endParaRPr lang="en-US" sz="24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0" indent="0" algn="ctr">
              <a:buFont typeface="Montserrat Light"/>
              <a:buNone/>
            </a:pPr>
            <a:r>
              <a:rPr lang="en-US" sz="2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Technava    Vessel Performance Analysis   Package</a:t>
            </a:r>
          </a:p>
          <a:p>
            <a:pPr marL="0" indent="0" algn="ctr">
              <a:buFont typeface="Montserrat Light"/>
              <a:buNone/>
            </a:pPr>
            <a:endParaRPr lang="en-US" sz="2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457200" indent="-457200">
              <a:buAutoNum type="alphaLcParenR"/>
            </a:pPr>
            <a:r>
              <a:rPr lang="en-US" sz="20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Coriolis Mass Flowmeters</a:t>
            </a:r>
          </a:p>
          <a:p>
            <a:pPr marL="457200" lvl="2" indent="-457200">
              <a:lnSpc>
                <a:spcPct val="200000"/>
              </a:lnSpc>
              <a:buAutoNum type="alphaLcParenR"/>
            </a:pPr>
            <a:r>
              <a:rPr lang="en-US" sz="20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Torque/Shaft Power Meter  and  Data Acquisition</a:t>
            </a:r>
          </a:p>
          <a:p>
            <a:pPr marL="457200" lvl="2" indent="-457200">
              <a:lnSpc>
                <a:spcPct val="200000"/>
              </a:lnSpc>
              <a:buAutoNum type="alphaLcParenR"/>
            </a:pPr>
            <a:r>
              <a:rPr lang="en-US" sz="20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Engine and Vessel Performance Analysis</a:t>
            </a:r>
          </a:p>
        </p:txBody>
      </p:sp>
      <p:sp>
        <p:nvSpPr>
          <p:cNvPr id="9" name="TextBox 8">
            <a:extLst>
              <a:ext uri="{FF2B5EF4-FFF2-40B4-BE49-F238E27FC236}">
                <a16:creationId xmlns:a16="http://schemas.microsoft.com/office/drawing/2014/main" id="{12345CFC-F168-8491-0038-6EA0139C64BA}"/>
              </a:ext>
            </a:extLst>
          </p:cNvPr>
          <p:cNvSpPr txBox="1"/>
          <p:nvPr/>
        </p:nvSpPr>
        <p:spPr>
          <a:xfrm>
            <a:off x="0" y="4128607"/>
            <a:ext cx="2145109" cy="1014893"/>
          </a:xfrm>
          <a:prstGeom prst="rect">
            <a:avLst/>
          </a:prstGeom>
          <a:noFill/>
        </p:spPr>
        <p:txBody>
          <a:bodyPr wrap="square">
            <a:spAutoFit/>
          </a:bodyPr>
          <a:lstStyle/>
          <a:p>
            <a:pPr>
              <a:lnSpc>
                <a:spcPct val="150000"/>
              </a:lnSpc>
            </a:pPr>
            <a:r>
              <a:rPr lang="en-US" sz="1100" b="1" dirty="0">
                <a:solidFill>
                  <a:srgbClr val="002060"/>
                </a:solidFill>
                <a:effectLst/>
                <a:latin typeface="Calibri" panose="020F0502020204030204" pitchFamily="34" charset="0"/>
                <a:ea typeface="Calibri" panose="020F0502020204030204" pitchFamily="34" charset="0"/>
              </a:rPr>
              <a:t>Andreas Angelidis</a:t>
            </a:r>
            <a:endParaRPr lang="el-GR" sz="1100" dirty="0">
              <a:effectLst/>
              <a:latin typeface="Calibri" panose="020F0502020204030204" pitchFamily="34" charset="0"/>
              <a:ea typeface="Calibri" panose="020F0502020204030204" pitchFamily="34" charset="0"/>
            </a:endParaRPr>
          </a:p>
          <a:p>
            <a:pPr>
              <a:lnSpc>
                <a:spcPct val="150000"/>
              </a:lnSpc>
            </a:pPr>
            <a:r>
              <a:rPr lang="en-US" sz="1000" dirty="0">
                <a:solidFill>
                  <a:srgbClr val="002060"/>
                </a:solidFill>
                <a:effectLst/>
                <a:latin typeface="Calibri" panose="020F0502020204030204" pitchFamily="34" charset="0"/>
                <a:ea typeface="Calibri" panose="020F0502020204030204" pitchFamily="34" charset="0"/>
              </a:rPr>
              <a:t>Electrical Engineer MSc, NTUA</a:t>
            </a:r>
            <a:endParaRPr lang="el-GR" sz="1100" dirty="0">
              <a:effectLst/>
              <a:latin typeface="Calibri" panose="020F0502020204030204" pitchFamily="34" charset="0"/>
              <a:ea typeface="Calibri" panose="020F0502020204030204" pitchFamily="34" charset="0"/>
            </a:endParaRPr>
          </a:p>
          <a:p>
            <a:pPr>
              <a:lnSpc>
                <a:spcPct val="150000"/>
              </a:lnSpc>
            </a:pPr>
            <a:r>
              <a:rPr lang="en-US" sz="1000" dirty="0">
                <a:solidFill>
                  <a:srgbClr val="002060"/>
                </a:solidFill>
                <a:effectLst/>
                <a:latin typeface="Calibri" panose="020F0502020204030204" pitchFamily="34" charset="0"/>
                <a:ea typeface="Calibri" panose="020F0502020204030204" pitchFamily="34" charset="0"/>
              </a:rPr>
              <a:t>Project Department, Sales </a:t>
            </a:r>
            <a:r>
              <a:rPr lang="en-US" sz="1000" dirty="0">
                <a:solidFill>
                  <a:srgbClr val="002060"/>
                </a:solidFill>
                <a:latin typeface="Calibri" panose="020F0502020204030204" pitchFamily="34" charset="0"/>
                <a:ea typeface="Calibri" panose="020F0502020204030204" pitchFamily="34" charset="0"/>
              </a:rPr>
              <a:t>Manager</a:t>
            </a:r>
          </a:p>
          <a:p>
            <a:pPr>
              <a:lnSpc>
                <a:spcPct val="150000"/>
              </a:lnSpc>
            </a:pPr>
            <a:r>
              <a:rPr lang="en-US" sz="1000" dirty="0">
                <a:solidFill>
                  <a:srgbClr val="002060"/>
                </a:solidFill>
                <a:latin typeface="Calibri" panose="020F0502020204030204" pitchFamily="34" charset="0"/>
                <a:ea typeface="Calibri" panose="020F0502020204030204" pitchFamily="34" charset="0"/>
              </a:rPr>
              <a:t>E: </a:t>
            </a:r>
            <a:r>
              <a:rPr lang="en-US" sz="1000" dirty="0">
                <a:solidFill>
                  <a:srgbClr val="002060"/>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a.angelidis@technava.gr</a:t>
            </a:r>
            <a:endParaRPr lang="el-GR" sz="1000" dirty="0">
              <a:solidFill>
                <a:srgbClr val="002060"/>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4765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2" name="Picture 1">
            <a:extLst>
              <a:ext uri="{FF2B5EF4-FFF2-40B4-BE49-F238E27FC236}">
                <a16:creationId xmlns:a16="http://schemas.microsoft.com/office/drawing/2014/main" id="{2D260615-031B-4039-094D-87CCC826F269}"/>
              </a:ext>
            </a:extLst>
          </p:cNvPr>
          <p:cNvPicPr>
            <a:picLocks noChangeAspect="1"/>
          </p:cNvPicPr>
          <p:nvPr/>
        </p:nvPicPr>
        <p:blipFill>
          <a:blip r:embed="rId3"/>
          <a:stretch>
            <a:fillRect/>
          </a:stretch>
        </p:blipFill>
        <p:spPr>
          <a:xfrm>
            <a:off x="0" y="4651041"/>
            <a:ext cx="1417320" cy="492459"/>
          </a:xfrm>
          <a:prstGeom prst="rect">
            <a:avLst/>
          </a:prstGeom>
        </p:spPr>
      </p:pic>
      <p:sp>
        <p:nvSpPr>
          <p:cNvPr id="4" name="TextBox 3">
            <a:extLst>
              <a:ext uri="{FF2B5EF4-FFF2-40B4-BE49-F238E27FC236}">
                <a16:creationId xmlns:a16="http://schemas.microsoft.com/office/drawing/2014/main" id="{FC28F12B-1208-31C1-B545-A27DDBDEB09C}"/>
              </a:ext>
            </a:extLst>
          </p:cNvPr>
          <p:cNvSpPr txBox="1"/>
          <p:nvPr/>
        </p:nvSpPr>
        <p:spPr>
          <a:xfrm>
            <a:off x="66675" y="184249"/>
            <a:ext cx="4572000" cy="369332"/>
          </a:xfrm>
          <a:prstGeom prst="rect">
            <a:avLst/>
          </a:prstGeom>
          <a:noFill/>
        </p:spPr>
        <p:txBody>
          <a:bodyPr wrap="square">
            <a:spAutoFit/>
          </a:bodyPr>
          <a:lstStyle/>
          <a:p>
            <a:r>
              <a:rPr lang="en-GB" sz="1800" b="1" u="sng"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LEMAG Data Acquisition</a:t>
            </a:r>
          </a:p>
        </p:txBody>
      </p:sp>
      <p:pic>
        <p:nvPicPr>
          <p:cNvPr id="6" name="Picture 5">
            <a:extLst>
              <a:ext uri="{FF2B5EF4-FFF2-40B4-BE49-F238E27FC236}">
                <a16:creationId xmlns:a16="http://schemas.microsoft.com/office/drawing/2014/main" id="{1D3A7DD3-EAE8-15D7-A3F3-01F5718E7D6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7976" y="13637"/>
            <a:ext cx="3396024" cy="3198836"/>
          </a:xfrm>
          <a:prstGeom prst="rect">
            <a:avLst/>
          </a:prstGeom>
        </p:spPr>
      </p:pic>
      <p:pic>
        <p:nvPicPr>
          <p:cNvPr id="5" name="Picture 4">
            <a:extLst>
              <a:ext uri="{FF2B5EF4-FFF2-40B4-BE49-F238E27FC236}">
                <a16:creationId xmlns:a16="http://schemas.microsoft.com/office/drawing/2014/main" id="{E0C46F85-F171-9665-B5AA-123C0319D4D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6962" y="1783667"/>
            <a:ext cx="2954199" cy="2857612"/>
          </a:xfrm>
          <a:prstGeom prst="rect">
            <a:avLst/>
          </a:prstGeom>
        </p:spPr>
      </p:pic>
      <p:sp>
        <p:nvSpPr>
          <p:cNvPr id="8" name="TextBox 7">
            <a:extLst>
              <a:ext uri="{FF2B5EF4-FFF2-40B4-BE49-F238E27FC236}">
                <a16:creationId xmlns:a16="http://schemas.microsoft.com/office/drawing/2014/main" id="{DAC5B478-56F4-FAEC-F0E7-1CCB62C8D66D}"/>
              </a:ext>
            </a:extLst>
          </p:cNvPr>
          <p:cNvSpPr txBox="1"/>
          <p:nvPr/>
        </p:nvSpPr>
        <p:spPr>
          <a:xfrm>
            <a:off x="66675" y="726966"/>
            <a:ext cx="4572000" cy="3371372"/>
          </a:xfrm>
          <a:prstGeom prst="rect">
            <a:avLst/>
          </a:prstGeom>
          <a:noFill/>
        </p:spPr>
        <p:txBody>
          <a:bodyPr wrap="square">
            <a:spAutoFit/>
          </a:bodyPr>
          <a:lstStyle/>
          <a:p>
            <a:pPr>
              <a:lnSpc>
                <a:spcPct val="150000"/>
              </a:lnSpc>
            </a:pPr>
            <a:r>
              <a:rPr lang="en-GB"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Shaftpower</a:t>
            </a:r>
            <a:r>
              <a:rPr lang="en-GB"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and in addition:</a:t>
            </a:r>
          </a:p>
          <a:p>
            <a:pPr marL="342900" indent="-342900">
              <a:lnSpc>
                <a:spcPct val="200000"/>
              </a:lnSpc>
              <a:buFont typeface="Arial" panose="020B0604020202020204" pitchFamily="34" charset="0"/>
              <a:buChar char="•"/>
            </a:pPr>
            <a:r>
              <a:rPr lang="en-GB"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Flowmeters</a:t>
            </a:r>
          </a:p>
          <a:p>
            <a:pPr marL="342900" indent="-342900">
              <a:lnSpc>
                <a:spcPct val="150000"/>
              </a:lnSpc>
              <a:buFont typeface="Arial" panose="020B0604020202020204" pitchFamily="34" charset="0"/>
              <a:buChar char="•"/>
            </a:pPr>
            <a:r>
              <a:rPr lang="en-GB"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Speed and Distance travelled</a:t>
            </a:r>
          </a:p>
          <a:p>
            <a:pPr lvl="2">
              <a:lnSpc>
                <a:spcPct val="150000"/>
              </a:lnSpc>
            </a:pPr>
            <a:r>
              <a:rPr lang="en-GB"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Through Water (from Speed-Log)</a:t>
            </a:r>
          </a:p>
          <a:p>
            <a:pPr lvl="2">
              <a:lnSpc>
                <a:spcPct val="150000"/>
              </a:lnSpc>
            </a:pPr>
            <a:r>
              <a:rPr lang="en-GB"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Over Ground (GPS)</a:t>
            </a:r>
          </a:p>
          <a:p>
            <a:pPr marL="342900" indent="-342900">
              <a:lnSpc>
                <a:spcPct val="200000"/>
              </a:lnSpc>
              <a:buFont typeface="Arial" panose="020B0604020202020204" pitchFamily="34" charset="0"/>
              <a:buChar char="•"/>
            </a:pPr>
            <a:r>
              <a:rPr lang="en-GB"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Additional operational data acc. to ISO19030-2</a:t>
            </a:r>
          </a:p>
          <a:p>
            <a:pPr marL="720725" lvl="1">
              <a:lnSpc>
                <a:spcPct val="150000"/>
              </a:lnSpc>
            </a:pPr>
            <a:r>
              <a:rPr lang="en-GB"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Water depth, Wind, Draft, temperatures, etc.</a:t>
            </a:r>
          </a:p>
          <a:p>
            <a:pPr marL="342900" indent="-342900">
              <a:lnSpc>
                <a:spcPct val="200000"/>
              </a:lnSpc>
              <a:buFont typeface="Arial" panose="020B0604020202020204" pitchFamily="34" charset="0"/>
              <a:buChar char="•"/>
            </a:pPr>
            <a:r>
              <a:rPr lang="en-GB"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Touch screen Display</a:t>
            </a:r>
          </a:p>
          <a:p>
            <a:pPr marL="342900" indent="-342900">
              <a:lnSpc>
                <a:spcPct val="200000"/>
              </a:lnSpc>
              <a:buFont typeface="Arial" panose="020B0604020202020204" pitchFamily="34" charset="0"/>
              <a:buChar char="•"/>
            </a:pPr>
            <a:r>
              <a:rPr lang="en-GB"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Data logging, data export and transfer to shore</a:t>
            </a:r>
            <a:endParaRPr lang="en-GB" sz="1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9724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mall boat in a body of water&#10;&#10;Description automatically generated">
            <a:extLst>
              <a:ext uri="{FF2B5EF4-FFF2-40B4-BE49-F238E27FC236}">
                <a16:creationId xmlns:a16="http://schemas.microsoft.com/office/drawing/2014/main" id="{F5A0703A-F1C1-45FA-9ADC-AD5BFB94C201}"/>
              </a:ext>
            </a:extLst>
          </p:cNvPr>
          <p:cNvPicPr>
            <a:picLocks noChangeAspect="1"/>
          </p:cNvPicPr>
          <p:nvPr/>
        </p:nvPicPr>
        <p:blipFill rotWithShape="1">
          <a:blip r:embed="rId3"/>
          <a:srcRect l="24553" t="25539"/>
          <a:stretch/>
        </p:blipFill>
        <p:spPr>
          <a:xfrm>
            <a:off x="0" y="0"/>
            <a:ext cx="9146773" cy="4159046"/>
          </a:xfrm>
          <a:prstGeom prst="rect">
            <a:avLst/>
          </a:prstGeom>
        </p:spPr>
      </p:pic>
      <p:pic>
        <p:nvPicPr>
          <p:cNvPr id="15" name="Picture 14">
            <a:extLst>
              <a:ext uri="{FF2B5EF4-FFF2-40B4-BE49-F238E27FC236}">
                <a16:creationId xmlns:a16="http://schemas.microsoft.com/office/drawing/2014/main" id="{F5FB7A7E-EF53-4666-916C-27A8D2CB7C91}"/>
              </a:ext>
            </a:extLst>
          </p:cNvPr>
          <p:cNvPicPr>
            <a:picLocks noChangeAspect="1"/>
          </p:cNvPicPr>
          <p:nvPr/>
        </p:nvPicPr>
        <p:blipFill>
          <a:blip r:embed="rId4"/>
          <a:stretch>
            <a:fillRect/>
          </a:stretch>
        </p:blipFill>
        <p:spPr>
          <a:xfrm>
            <a:off x="464030" y="236759"/>
            <a:ext cx="2030855" cy="398966"/>
          </a:xfrm>
          <a:prstGeom prst="rect">
            <a:avLst/>
          </a:prstGeom>
        </p:spPr>
      </p:pic>
      <p:sp>
        <p:nvSpPr>
          <p:cNvPr id="3" name="TextBox 2">
            <a:extLst>
              <a:ext uri="{FF2B5EF4-FFF2-40B4-BE49-F238E27FC236}">
                <a16:creationId xmlns:a16="http://schemas.microsoft.com/office/drawing/2014/main" id="{A8A77C93-226A-4184-B1C2-78419E8933FD}"/>
              </a:ext>
            </a:extLst>
          </p:cNvPr>
          <p:cNvSpPr txBox="1"/>
          <p:nvPr/>
        </p:nvSpPr>
        <p:spPr>
          <a:xfrm>
            <a:off x="5914890" y="436242"/>
            <a:ext cx="3278987" cy="369332"/>
          </a:xfrm>
          <a:prstGeom prst="rect">
            <a:avLst/>
          </a:prstGeom>
          <a:noFill/>
        </p:spPr>
        <p:txBody>
          <a:bodyPr wrap="square" rtlCol="0">
            <a:spAutoFit/>
          </a:bodyPr>
          <a:lstStyle/>
          <a:p>
            <a:pPr algn="ctr" defTabSz="342900">
              <a:buClrTx/>
              <a:defRPr/>
            </a:pPr>
            <a:r>
              <a:rPr lang="en-US" sz="1800" kern="1200" dirty="0">
                <a:solidFill>
                  <a:prstClr val="black"/>
                </a:solidFill>
                <a:latin typeface="Calibri" panose="020F0502020204030204" pitchFamily="34" charset="0"/>
                <a:ea typeface="+mn-ea"/>
                <a:cs typeface="Calibri" panose="020F0502020204030204" pitchFamily="34" charset="0"/>
              </a:rPr>
              <a:t>Performance Management</a:t>
            </a:r>
          </a:p>
        </p:txBody>
      </p:sp>
      <p:sp>
        <p:nvSpPr>
          <p:cNvPr id="4" name="TextBox 3">
            <a:extLst>
              <a:ext uri="{FF2B5EF4-FFF2-40B4-BE49-F238E27FC236}">
                <a16:creationId xmlns:a16="http://schemas.microsoft.com/office/drawing/2014/main" id="{E2773AE8-F44F-47B7-AA08-B1301F7F5BA6}"/>
              </a:ext>
            </a:extLst>
          </p:cNvPr>
          <p:cNvSpPr txBox="1"/>
          <p:nvPr/>
        </p:nvSpPr>
        <p:spPr>
          <a:xfrm>
            <a:off x="6775461" y="813047"/>
            <a:ext cx="1943477" cy="253916"/>
          </a:xfrm>
          <a:prstGeom prst="rect">
            <a:avLst/>
          </a:prstGeom>
          <a:noFill/>
        </p:spPr>
        <p:txBody>
          <a:bodyPr wrap="square" rtlCol="0">
            <a:spAutoFit/>
          </a:bodyPr>
          <a:lstStyle/>
          <a:p>
            <a:pPr algn="ctr" defTabSz="342900">
              <a:buClrTx/>
              <a:defRPr/>
            </a:pPr>
            <a:r>
              <a:rPr lang="en-US" sz="1050" b="1" kern="1200" dirty="0">
                <a:solidFill>
                  <a:prstClr val="white"/>
                </a:solidFill>
                <a:latin typeface="Calibri" panose="020F0502020204030204" pitchFamily="34" charset="0"/>
                <a:ea typeface="+mn-ea"/>
                <a:cs typeface="Calibri" panose="020F0502020204030204" pitchFamily="34" charset="0"/>
              </a:rPr>
              <a:t>FOR THE MARITIME INDUSTRY</a:t>
            </a:r>
          </a:p>
        </p:txBody>
      </p:sp>
      <p:sp>
        <p:nvSpPr>
          <p:cNvPr id="8" name="TextBox 7"/>
          <p:cNvSpPr txBox="1"/>
          <p:nvPr/>
        </p:nvSpPr>
        <p:spPr>
          <a:xfrm>
            <a:off x="366689" y="3521043"/>
            <a:ext cx="8410622" cy="507831"/>
          </a:xfrm>
          <a:prstGeom prst="rect">
            <a:avLst/>
          </a:prstGeom>
          <a:noFill/>
        </p:spPr>
        <p:txBody>
          <a:bodyPr wrap="square" rtlCol="0">
            <a:spAutoFit/>
          </a:bodyPr>
          <a:lstStyle/>
          <a:p>
            <a:pPr algn="ctr"/>
            <a:r>
              <a:rPr lang="en-US" sz="2700" b="1" dirty="0">
                <a:latin typeface="Calibri" panose="020F0502020204030204" pitchFamily="34" charset="0"/>
                <a:cs typeface="Calibri" panose="020F0502020204030204" pitchFamily="34" charset="0"/>
              </a:rPr>
              <a:t>Vessel and Engine Performance Evaluation</a:t>
            </a:r>
            <a:endParaRPr lang="el-GR" sz="2700" b="1" dirty="0">
              <a:latin typeface="Calibri" panose="020F0502020204030204" pitchFamily="34" charset="0"/>
              <a:cs typeface="Calibri" panose="020F0502020204030204" pitchFamily="34" charset="0"/>
            </a:endParaRPr>
          </a:p>
        </p:txBody>
      </p:sp>
      <p:pic>
        <p:nvPicPr>
          <p:cNvPr id="7" name="Picture 6" descr="A picture containing text, clipart, sign&#10;&#10;Description automatically generated">
            <a:extLst>
              <a:ext uri="{FF2B5EF4-FFF2-40B4-BE49-F238E27FC236}">
                <a16:creationId xmlns:a16="http://schemas.microsoft.com/office/drawing/2014/main" id="{4C16373D-F99A-4B2C-9BBE-E3BA1F13B8D8}"/>
              </a:ext>
            </a:extLst>
          </p:cNvPr>
          <p:cNvPicPr>
            <a:picLocks noChangeAspect="1"/>
          </p:cNvPicPr>
          <p:nvPr/>
        </p:nvPicPr>
        <p:blipFill>
          <a:blip r:embed="rId5"/>
          <a:stretch>
            <a:fillRect/>
          </a:stretch>
        </p:blipFill>
        <p:spPr>
          <a:xfrm>
            <a:off x="8003399" y="4783310"/>
            <a:ext cx="1140601" cy="360190"/>
          </a:xfrm>
          <a:prstGeom prst="rect">
            <a:avLst/>
          </a:prstGeom>
        </p:spPr>
      </p:pic>
    </p:spTree>
    <p:extLst>
      <p:ext uri="{BB962C8B-B14F-4D97-AF65-F5344CB8AC3E}">
        <p14:creationId xmlns:p14="http://schemas.microsoft.com/office/powerpoint/2010/main" val="572669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B23741B-7946-4887-B062-4E08CBCB24E2}"/>
              </a:ext>
            </a:extLst>
          </p:cNvPr>
          <p:cNvSpPr/>
          <p:nvPr/>
        </p:nvSpPr>
        <p:spPr>
          <a:xfrm>
            <a:off x="0" y="1132495"/>
            <a:ext cx="9142301" cy="40110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87CEF9E8-A02D-4686-BE33-C48EFD14928B}"/>
              </a:ext>
            </a:extLst>
          </p:cNvPr>
          <p:cNvSpPr txBox="1"/>
          <p:nvPr/>
        </p:nvSpPr>
        <p:spPr>
          <a:xfrm>
            <a:off x="130028" y="1165097"/>
            <a:ext cx="3888657" cy="2377574"/>
          </a:xfrm>
          <a:prstGeom prst="rect">
            <a:avLst/>
          </a:prstGeom>
          <a:noFill/>
        </p:spPr>
        <p:txBody>
          <a:bodyPr wrap="square" rtlCol="0">
            <a:spAutoFit/>
          </a:bodyPr>
          <a:lstStyle/>
          <a:p>
            <a:pPr>
              <a:spcAft>
                <a:spcPts val="900"/>
              </a:spcAft>
            </a:pPr>
            <a:r>
              <a:rPr lang="en-US" dirty="0">
                <a:solidFill>
                  <a:schemeClr val="tx1">
                    <a:lumMod val="65000"/>
                    <a:lumOff val="35000"/>
                  </a:schemeClr>
                </a:solidFill>
                <a:latin typeface="Calibri" panose="020F0502020204030204" pitchFamily="34" charset="0"/>
                <a:cs typeface="Calibri" panose="020F0502020204030204" pitchFamily="34" charset="0"/>
              </a:rPr>
              <a:t>Using </a:t>
            </a:r>
            <a:r>
              <a:rPr lang="en-US" b="1" dirty="0">
                <a:solidFill>
                  <a:schemeClr val="accent1">
                    <a:lumMod val="75000"/>
                  </a:schemeClr>
                </a:solidFill>
                <a:latin typeface="Calibri" panose="020F0502020204030204" pitchFamily="34" charset="0"/>
                <a:cs typeface="Calibri" panose="020F0502020204030204" pitchFamily="34" charset="0"/>
              </a:rPr>
              <a:t>performance reports </a:t>
            </a:r>
            <a:r>
              <a:rPr lang="en-US" dirty="0">
                <a:solidFill>
                  <a:schemeClr val="tx1">
                    <a:lumMod val="65000"/>
                    <a:lumOff val="35000"/>
                  </a:schemeClr>
                </a:solidFill>
                <a:latin typeface="Calibri" panose="020F0502020204030204" pitchFamily="34" charset="0"/>
                <a:cs typeface="Calibri" panose="020F0502020204030204" pitchFamily="34" charset="0"/>
              </a:rPr>
              <a:t>or </a:t>
            </a:r>
            <a:r>
              <a:rPr lang="en-US" b="1" dirty="0">
                <a:solidFill>
                  <a:schemeClr val="accent1">
                    <a:lumMod val="75000"/>
                  </a:schemeClr>
                </a:solidFill>
                <a:latin typeface="Calibri" panose="020F0502020204030204" pitchFamily="34" charset="0"/>
                <a:cs typeface="Calibri" panose="020F0502020204030204" pitchFamily="34" charset="0"/>
              </a:rPr>
              <a:t>continuous data</a:t>
            </a:r>
            <a:r>
              <a:rPr lang="en-US" dirty="0">
                <a:solidFill>
                  <a:schemeClr val="tx1">
                    <a:lumMod val="65000"/>
                    <a:lumOff val="35000"/>
                  </a:schemeClr>
                </a:solidFill>
                <a:latin typeface="Calibri" panose="020F0502020204030204" pitchFamily="34" charset="0"/>
                <a:cs typeface="Calibri" panose="020F0502020204030204" pitchFamily="34" charset="0"/>
              </a:rPr>
              <a:t>,</a:t>
            </a:r>
            <a:r>
              <a:rPr lang="en-US" dirty="0">
                <a:solidFill>
                  <a:schemeClr val="accent1">
                    <a:lumMod val="75000"/>
                  </a:schemeClr>
                </a:solidFill>
                <a:latin typeface="Calibri" panose="020F0502020204030204" pitchFamily="34" charset="0"/>
                <a:cs typeface="Calibri" panose="020F0502020204030204" pitchFamily="34" charset="0"/>
              </a:rPr>
              <a:t> </a:t>
            </a:r>
            <a:r>
              <a:rPr lang="en-US" dirty="0">
                <a:solidFill>
                  <a:schemeClr val="tx1">
                    <a:lumMod val="65000"/>
                    <a:lumOff val="35000"/>
                  </a:schemeClr>
                </a:solidFill>
                <a:latin typeface="Calibri" panose="020F0502020204030204" pitchFamily="34" charset="0"/>
                <a:cs typeface="Calibri" panose="020F0502020204030204" pitchFamily="34" charset="0"/>
              </a:rPr>
              <a:t>engine performance evaluation using a </a:t>
            </a:r>
            <a:r>
              <a:rPr lang="en-US" b="1" dirty="0">
                <a:solidFill>
                  <a:schemeClr val="tx1">
                    <a:lumMod val="65000"/>
                    <a:lumOff val="35000"/>
                  </a:schemeClr>
                </a:solidFill>
                <a:latin typeface="Calibri" panose="020F0502020204030204" pitchFamily="34" charset="0"/>
                <a:cs typeface="Calibri" panose="020F0502020204030204" pitchFamily="34" charset="0"/>
              </a:rPr>
              <a:t>thermodynamic digital twin </a:t>
            </a:r>
            <a:r>
              <a:rPr lang="en-US" dirty="0">
                <a:solidFill>
                  <a:schemeClr val="tx1">
                    <a:lumMod val="65000"/>
                    <a:lumOff val="35000"/>
                  </a:schemeClr>
                </a:solidFill>
                <a:latin typeface="Calibri" panose="020F0502020204030204" pitchFamily="34" charset="0"/>
                <a:cs typeface="Calibri" panose="020F0502020204030204" pitchFamily="34" charset="0"/>
              </a:rPr>
              <a:t>constructed for         </a:t>
            </a:r>
            <a:r>
              <a:rPr lang="en-US" b="1" dirty="0">
                <a:solidFill>
                  <a:schemeClr val="tx1">
                    <a:lumMod val="65000"/>
                    <a:lumOff val="35000"/>
                  </a:schemeClr>
                </a:solidFill>
                <a:latin typeface="Calibri" panose="020F0502020204030204" pitchFamily="34" charset="0"/>
                <a:cs typeface="Calibri" panose="020F0502020204030204" pitchFamily="34" charset="0"/>
              </a:rPr>
              <a:t>each </a:t>
            </a:r>
            <a:r>
              <a:rPr lang="en-GB" b="1" dirty="0">
                <a:solidFill>
                  <a:schemeClr val="tx1">
                    <a:lumMod val="65000"/>
                    <a:lumOff val="35000"/>
                  </a:schemeClr>
                </a:solidFill>
                <a:latin typeface="Calibri" panose="020F0502020204030204" pitchFamily="34" charset="0"/>
                <a:cs typeface="Calibri" panose="020F0502020204030204" pitchFamily="34" charset="0"/>
              </a:rPr>
              <a:t>individual</a:t>
            </a:r>
            <a:r>
              <a:rPr lang="en-US" b="1" dirty="0">
                <a:solidFill>
                  <a:schemeClr val="tx1">
                    <a:lumMod val="65000"/>
                    <a:lumOff val="35000"/>
                  </a:schemeClr>
                </a:solidFill>
                <a:latin typeface="Calibri" panose="020F0502020204030204" pitchFamily="34" charset="0"/>
                <a:cs typeface="Calibri" panose="020F0502020204030204" pitchFamily="34" charset="0"/>
              </a:rPr>
              <a:t> engine </a:t>
            </a:r>
          </a:p>
          <a:p>
            <a:pPr marL="257175" indent="-257175">
              <a:spcAft>
                <a:spcPts val="900"/>
              </a:spcAft>
              <a:buClr>
                <a:srgbClr val="497FBC"/>
              </a:buClr>
              <a:buFont typeface="Wingdings" panose="05000000000000000000" pitchFamily="2" charset="2"/>
              <a:buChar char="ü"/>
            </a:pPr>
            <a:r>
              <a:rPr lang="en-US" b="1" dirty="0">
                <a:solidFill>
                  <a:schemeClr val="tx1">
                    <a:lumMod val="65000"/>
                    <a:lumOff val="35000"/>
                  </a:schemeClr>
                </a:solidFill>
                <a:latin typeface="Calibri" panose="020F0502020204030204" pitchFamily="34" charset="0"/>
                <a:cs typeface="Calibri" panose="020F0502020204030204" pitchFamily="34" charset="0"/>
              </a:rPr>
              <a:t>Automate </a:t>
            </a:r>
            <a:r>
              <a:rPr lang="en-US" dirty="0">
                <a:solidFill>
                  <a:schemeClr val="tx1">
                    <a:lumMod val="65000"/>
                    <a:lumOff val="35000"/>
                  </a:schemeClr>
                </a:solidFill>
                <a:latin typeface="Calibri" panose="020F0502020204030204" pitchFamily="34" charset="0"/>
                <a:cs typeface="Calibri" panose="020F0502020204030204" pitchFamily="34" charset="0"/>
              </a:rPr>
              <a:t>engine performance evaluation</a:t>
            </a:r>
          </a:p>
          <a:p>
            <a:pPr marL="257175" indent="-257175">
              <a:spcAft>
                <a:spcPts val="900"/>
              </a:spcAft>
              <a:buClr>
                <a:srgbClr val="497FBC"/>
              </a:buClr>
              <a:buFont typeface="Wingdings" panose="05000000000000000000" pitchFamily="2" charset="2"/>
              <a:buChar char="ü"/>
            </a:pPr>
            <a:r>
              <a:rPr lang="en-US" b="1" dirty="0">
                <a:solidFill>
                  <a:schemeClr val="tx1">
                    <a:lumMod val="65000"/>
                    <a:lumOff val="35000"/>
                  </a:schemeClr>
                </a:solidFill>
                <a:latin typeface="Calibri" panose="020F0502020204030204" pitchFamily="34" charset="0"/>
                <a:cs typeface="Calibri" panose="020F0502020204030204" pitchFamily="34" charset="0"/>
              </a:rPr>
              <a:t>Immediately identify                                                     </a:t>
            </a:r>
            <a:r>
              <a:rPr lang="en-GB" dirty="0">
                <a:solidFill>
                  <a:schemeClr val="tx1">
                    <a:lumMod val="65000"/>
                    <a:lumOff val="35000"/>
                  </a:schemeClr>
                </a:solidFill>
                <a:latin typeface="Calibri" panose="020F0502020204030204" pitchFamily="34" charset="0"/>
                <a:cs typeface="Calibri" panose="020F0502020204030204" pitchFamily="34" charset="0"/>
              </a:rPr>
              <a:t>the</a:t>
            </a:r>
            <a:r>
              <a:rPr lang="en-GB" b="1" dirty="0">
                <a:solidFill>
                  <a:schemeClr val="tx1">
                    <a:lumMod val="65000"/>
                    <a:lumOff val="35000"/>
                  </a:schemeClr>
                </a:solidFill>
                <a:latin typeface="Calibri" panose="020F0502020204030204" pitchFamily="34" charset="0"/>
                <a:cs typeface="Calibri" panose="020F0502020204030204" pitchFamily="34" charset="0"/>
              </a:rPr>
              <a:t> source of </a:t>
            </a:r>
            <a:r>
              <a:rPr lang="en-US" b="1" dirty="0">
                <a:solidFill>
                  <a:schemeClr val="tx1">
                    <a:lumMod val="65000"/>
                    <a:lumOff val="35000"/>
                  </a:schemeClr>
                </a:solidFill>
                <a:latin typeface="Calibri" panose="020F0502020204030204" pitchFamily="34" charset="0"/>
                <a:cs typeface="Calibri" panose="020F0502020204030204" pitchFamily="34" charset="0"/>
              </a:rPr>
              <a:t>engine underperformance </a:t>
            </a:r>
            <a:r>
              <a:rPr lang="en-US" dirty="0">
                <a:solidFill>
                  <a:schemeClr val="tx1">
                    <a:lumMod val="65000"/>
                    <a:lumOff val="35000"/>
                  </a:schemeClr>
                </a:solidFill>
                <a:latin typeface="Calibri" panose="020F0502020204030204" pitchFamily="34" charset="0"/>
                <a:cs typeface="Calibri" panose="020F0502020204030204" pitchFamily="34" charset="0"/>
              </a:rPr>
              <a:t>and</a:t>
            </a:r>
            <a:r>
              <a:rPr lang="en-US" b="1" dirty="0">
                <a:solidFill>
                  <a:schemeClr val="tx1">
                    <a:lumMod val="65000"/>
                    <a:lumOff val="35000"/>
                  </a:schemeClr>
                </a:solidFill>
                <a:latin typeface="Calibri" panose="020F0502020204030204" pitchFamily="34" charset="0"/>
                <a:cs typeface="Calibri" panose="020F0502020204030204" pitchFamily="34" charset="0"/>
              </a:rPr>
              <a:t> differentiate sensor errors</a:t>
            </a:r>
          </a:p>
          <a:p>
            <a:pPr marL="257175" indent="-257175">
              <a:spcAft>
                <a:spcPts val="900"/>
              </a:spcAft>
              <a:buClr>
                <a:srgbClr val="497FBC"/>
              </a:buClr>
              <a:buFont typeface="Wingdings" panose="05000000000000000000" pitchFamily="2" charset="2"/>
              <a:buChar char="ü"/>
            </a:pPr>
            <a:r>
              <a:rPr lang="en-US" b="1" dirty="0">
                <a:solidFill>
                  <a:schemeClr val="tx1">
                    <a:lumMod val="65000"/>
                    <a:lumOff val="35000"/>
                  </a:schemeClr>
                </a:solidFill>
                <a:latin typeface="Calibri" panose="020F0502020204030204" pitchFamily="34" charset="0"/>
                <a:cs typeface="Calibri" panose="020F0502020204030204" pitchFamily="34" charset="0"/>
              </a:rPr>
              <a:t>Reduce troubleshooting time</a:t>
            </a:r>
          </a:p>
        </p:txBody>
      </p:sp>
      <p:grpSp>
        <p:nvGrpSpPr>
          <p:cNvPr id="2" name="Group 1">
            <a:extLst>
              <a:ext uri="{FF2B5EF4-FFF2-40B4-BE49-F238E27FC236}">
                <a16:creationId xmlns:a16="http://schemas.microsoft.com/office/drawing/2014/main" id="{C371E1B2-F695-4D99-A97D-23E0F8964359}"/>
              </a:ext>
            </a:extLst>
          </p:cNvPr>
          <p:cNvGrpSpPr>
            <a:grpSpLocks noChangeAspect="1"/>
          </p:cNvGrpSpPr>
          <p:nvPr/>
        </p:nvGrpSpPr>
        <p:grpSpPr>
          <a:xfrm>
            <a:off x="4336388" y="651763"/>
            <a:ext cx="4677584" cy="3627746"/>
            <a:chOff x="5294061" y="1559622"/>
            <a:chExt cx="6895673" cy="5348007"/>
          </a:xfrm>
        </p:grpSpPr>
        <p:grpSp>
          <p:nvGrpSpPr>
            <p:cNvPr id="24" name="Group 23"/>
            <p:cNvGrpSpPr/>
            <p:nvPr/>
          </p:nvGrpSpPr>
          <p:grpSpPr>
            <a:xfrm>
              <a:off x="5294061" y="1559622"/>
              <a:ext cx="6895673" cy="5348007"/>
              <a:chOff x="9867900" y="1905594"/>
              <a:chExt cx="16599362" cy="13157925"/>
            </a:xfrm>
          </p:grpSpPr>
          <p:pic>
            <p:nvPicPr>
              <p:cNvPr id="25" name="Picture 24"/>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9867900" y="1905594"/>
                <a:ext cx="16599362" cy="13157925"/>
              </a:xfrm>
              <a:prstGeom prst="rect">
                <a:avLst/>
              </a:prstGeom>
            </p:spPr>
          </p:pic>
          <p:sp>
            <p:nvSpPr>
              <p:cNvPr id="27" name="Rectangle 26"/>
              <p:cNvSpPr/>
              <p:nvPr/>
            </p:nvSpPr>
            <p:spPr>
              <a:xfrm>
                <a:off x="17583150" y="11601220"/>
                <a:ext cx="1028700" cy="895350"/>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38">
                  <a:latin typeface="Calibri" panose="020F0502020204030204" pitchFamily="34" charset="0"/>
                  <a:cs typeface="Calibri" panose="020F0502020204030204" pitchFamily="34" charset="0"/>
                </a:endParaRPr>
              </a:p>
            </p:txBody>
          </p:sp>
        </p:grpSp>
        <p:pic>
          <p:nvPicPr>
            <p:cNvPr id="18" name="Picture 17">
              <a:extLst>
                <a:ext uri="{FF2B5EF4-FFF2-40B4-BE49-F238E27FC236}">
                  <a16:creationId xmlns:a16="http://schemas.microsoft.com/office/drawing/2014/main" id="{2BE426F7-77D0-4B81-93C6-3F3960F950FB}"/>
                </a:ext>
              </a:extLst>
            </p:cNvPr>
            <p:cNvPicPr>
              <a:picLocks noChangeAspect="1"/>
            </p:cNvPicPr>
            <p:nvPr/>
          </p:nvPicPr>
          <p:blipFill>
            <a:blip r:embed="rId4"/>
            <a:stretch>
              <a:fillRect/>
            </a:stretch>
          </p:blipFill>
          <p:spPr>
            <a:xfrm>
              <a:off x="5738132" y="1972181"/>
              <a:ext cx="6086931" cy="3196680"/>
            </a:xfrm>
            <a:prstGeom prst="rect">
              <a:avLst/>
            </a:prstGeom>
          </p:spPr>
        </p:pic>
      </p:grpSp>
      <p:sp>
        <p:nvSpPr>
          <p:cNvPr id="3" name="Rectangle 2">
            <a:extLst>
              <a:ext uri="{FF2B5EF4-FFF2-40B4-BE49-F238E27FC236}">
                <a16:creationId xmlns:a16="http://schemas.microsoft.com/office/drawing/2014/main" id="{FAC6A68C-481E-7CE7-E29F-E7658F2AF442}"/>
              </a:ext>
            </a:extLst>
          </p:cNvPr>
          <p:cNvSpPr>
            <a:spLocks/>
          </p:cNvSpPr>
          <p:nvPr/>
        </p:nvSpPr>
        <p:spPr bwMode="auto">
          <a:xfrm>
            <a:off x="314592" y="261284"/>
            <a:ext cx="2938240" cy="359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defTabSz="1714500">
              <a:lnSpc>
                <a:spcPts val="2775"/>
              </a:lnSpc>
            </a:pPr>
            <a:r>
              <a:rPr lang="en-US" sz="2400" b="1" spc="225" dirty="0">
                <a:solidFill>
                  <a:srgbClr val="0B0D0E"/>
                </a:solidFill>
                <a:latin typeface="Calibri" panose="020F0502020204030204" pitchFamily="34" charset="0"/>
                <a:ea typeface="Yu Gothic UI" panose="020B0500000000000000" pitchFamily="34" charset="-128"/>
                <a:cs typeface="Calibri" panose="020F0502020204030204" pitchFamily="34" charset="0"/>
                <a:sym typeface="Bebas Neue" charset="0"/>
              </a:rPr>
              <a:t>Engine</a:t>
            </a:r>
            <a:r>
              <a:rPr lang="en-US" sz="2400" b="1" spc="-113" dirty="0">
                <a:latin typeface="Calibri" panose="020F0502020204030204" pitchFamily="34" charset="0"/>
                <a:cs typeface="Calibri" panose="020F0502020204030204" pitchFamily="34" charset="0"/>
              </a:rPr>
              <a:t> </a:t>
            </a:r>
            <a:r>
              <a:rPr lang="en-US" sz="2400" b="1" spc="225" dirty="0">
                <a:solidFill>
                  <a:srgbClr val="0B0D0E"/>
                </a:solidFill>
                <a:latin typeface="Calibri" panose="020F0502020204030204" pitchFamily="34" charset="0"/>
                <a:ea typeface="Yu Gothic UI" panose="020B0500000000000000" pitchFamily="34" charset="-128"/>
                <a:cs typeface="Calibri" panose="020F0502020204030204" pitchFamily="34" charset="0"/>
                <a:sym typeface="Bebas Neue" charset="0"/>
              </a:rPr>
              <a:t>Hyper</a:t>
            </a:r>
            <a:r>
              <a:rPr lang="en-US" sz="2400" b="1" spc="-113" dirty="0">
                <a:solidFill>
                  <a:srgbClr val="0B0D0E"/>
                </a:solidFill>
                <a:latin typeface="Calibri" panose="020F0502020204030204" pitchFamily="34" charset="0"/>
                <a:ea typeface="Yu Gothic UI" panose="020B0500000000000000" pitchFamily="34" charset="-128"/>
                <a:cs typeface="Calibri" panose="020F0502020204030204" pitchFamily="34" charset="0"/>
                <a:sym typeface="Bebas Neue" charset="0"/>
              </a:rPr>
              <a:t> </a:t>
            </a:r>
            <a:r>
              <a:rPr lang="en-US" sz="2400" b="1" spc="225" dirty="0">
                <a:solidFill>
                  <a:srgbClr val="0B0D0E"/>
                </a:solidFill>
                <a:latin typeface="Calibri" panose="020F0502020204030204" pitchFamily="34" charset="0"/>
                <a:ea typeface="Yu Gothic UI" panose="020B0500000000000000" pitchFamily="34" charset="-128"/>
                <a:cs typeface="Calibri" panose="020F0502020204030204" pitchFamily="34" charset="0"/>
                <a:sym typeface="Bebas Neue" charset="0"/>
              </a:rPr>
              <a:t>Cube</a:t>
            </a:r>
            <a:r>
              <a:rPr lang="en-US" sz="2400" b="1" spc="188" baseline="30000" dirty="0">
                <a:solidFill>
                  <a:srgbClr val="0B0D0E"/>
                </a:solidFill>
                <a:latin typeface="Calibri" panose="020F0502020204030204" pitchFamily="34" charset="0"/>
                <a:ea typeface="Yu Gothic UI" panose="020B0500000000000000" pitchFamily="34" charset="-128"/>
                <a:cs typeface="Calibri" panose="020F0502020204030204" pitchFamily="34" charset="0"/>
                <a:sym typeface="Bebas Neue" charset="0"/>
              </a:rPr>
              <a:t>®</a:t>
            </a:r>
            <a:endParaRPr lang="en-US" sz="2400" b="1" baseline="30000" dirty="0">
              <a:solidFill>
                <a:srgbClr val="0B0D0E"/>
              </a:solidFill>
              <a:latin typeface="Calibri" panose="020F0502020204030204" pitchFamily="34" charset="0"/>
              <a:ea typeface="Yu Gothic UI" panose="020B0500000000000000" pitchFamily="34" charset="-128"/>
              <a:cs typeface="Calibri" panose="020F0502020204030204" pitchFamily="34" charset="0"/>
              <a:sym typeface="Bebas Neue" charset="0"/>
            </a:endParaRPr>
          </a:p>
        </p:txBody>
      </p:sp>
      <p:pic>
        <p:nvPicPr>
          <p:cNvPr id="4" name="Picture 3">
            <a:extLst>
              <a:ext uri="{FF2B5EF4-FFF2-40B4-BE49-F238E27FC236}">
                <a16:creationId xmlns:a16="http://schemas.microsoft.com/office/drawing/2014/main" id="{246C22D7-CAD6-17B9-795A-30C42A0BF5A0}"/>
              </a:ext>
            </a:extLst>
          </p:cNvPr>
          <p:cNvPicPr>
            <a:picLocks noChangeAspect="1"/>
          </p:cNvPicPr>
          <p:nvPr/>
        </p:nvPicPr>
        <p:blipFill>
          <a:blip r:embed="rId5" cstate="screen">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270308" y="200129"/>
            <a:ext cx="474995" cy="458031"/>
          </a:xfrm>
          <a:prstGeom prst="rect">
            <a:avLst/>
          </a:prstGeom>
          <a:solidFill>
            <a:schemeClr val="bg1"/>
          </a:solidFill>
          <a:ln>
            <a:noFill/>
          </a:ln>
        </p:spPr>
      </p:pic>
      <p:sp>
        <p:nvSpPr>
          <p:cNvPr id="5" name="TextBox 4">
            <a:extLst>
              <a:ext uri="{FF2B5EF4-FFF2-40B4-BE49-F238E27FC236}">
                <a16:creationId xmlns:a16="http://schemas.microsoft.com/office/drawing/2014/main" id="{CEE0956A-860B-3330-35E0-6769418FFEB9}"/>
              </a:ext>
            </a:extLst>
          </p:cNvPr>
          <p:cNvSpPr txBox="1"/>
          <p:nvPr/>
        </p:nvSpPr>
        <p:spPr>
          <a:xfrm>
            <a:off x="262343" y="623078"/>
            <a:ext cx="3150221" cy="253916"/>
          </a:xfrm>
          <a:prstGeom prst="rect">
            <a:avLst/>
          </a:prstGeom>
          <a:noFill/>
        </p:spPr>
        <p:txBody>
          <a:bodyPr wrap="none" rtlCol="0" anchor="ctr" anchorCtr="0">
            <a:spAutoFit/>
          </a:bodyPr>
          <a:lstStyle>
            <a:defPPr>
              <a:defRPr lang="en-US"/>
            </a:defPPr>
            <a:lvl1pPr>
              <a:defRPr spc="150">
                <a:solidFill>
                  <a:srgbClr val="2E75B6"/>
                </a:solidFill>
                <a:latin typeface="Calibri" panose="020F0502020204030204" pitchFamily="34" charset="0"/>
                <a:ea typeface="Yu Gothic UI" panose="020B0500000000000000" pitchFamily="34" charset="-128"/>
                <a:cs typeface="Calibri" panose="020F0502020204030204" pitchFamily="34" charset="0"/>
              </a:defRPr>
            </a:lvl1pPr>
          </a:lstStyle>
          <a:p>
            <a:r>
              <a:rPr lang="en-US" sz="1050" dirty="0"/>
              <a:t>Engine Performance Evaluation Software</a:t>
            </a:r>
          </a:p>
        </p:txBody>
      </p:sp>
      <p:sp>
        <p:nvSpPr>
          <p:cNvPr id="7" name="TextBox 6">
            <a:extLst>
              <a:ext uri="{FF2B5EF4-FFF2-40B4-BE49-F238E27FC236}">
                <a16:creationId xmlns:a16="http://schemas.microsoft.com/office/drawing/2014/main" id="{6C78FF29-9C6D-9111-756E-72EE1CC1780A}"/>
              </a:ext>
            </a:extLst>
          </p:cNvPr>
          <p:cNvSpPr txBox="1"/>
          <p:nvPr/>
        </p:nvSpPr>
        <p:spPr>
          <a:xfrm>
            <a:off x="200363" y="3930065"/>
            <a:ext cx="4102333" cy="646331"/>
          </a:xfrm>
          <a:prstGeom prst="rect">
            <a:avLst/>
          </a:prstGeom>
          <a:noFill/>
        </p:spPr>
        <p:txBody>
          <a:bodyPr wrap="square">
            <a:spAutoFit/>
          </a:bodyPr>
          <a:lstStyle/>
          <a:p>
            <a:pPr defTabSz="342900">
              <a:buClrTx/>
              <a:defRPr/>
            </a:pPr>
            <a:r>
              <a:rPr lang="en-GB" sz="1800" dirty="0">
                <a:solidFill>
                  <a:srgbClr val="497FBC"/>
                </a:solidFill>
                <a:latin typeface="Calibri" panose="020F0502020204030204" pitchFamily="34" charset="0"/>
                <a:cs typeface="Calibri" panose="020F0502020204030204" pitchFamily="34" charset="0"/>
              </a:rPr>
              <a:t>Applicable</a:t>
            </a:r>
            <a:r>
              <a:rPr lang="en-GB" sz="1800" b="1" dirty="0">
                <a:solidFill>
                  <a:srgbClr val="497FBC"/>
                </a:solidFill>
                <a:latin typeface="Calibri" panose="020F0502020204030204" pitchFamily="34" charset="0"/>
                <a:cs typeface="Calibri" panose="020F0502020204030204" pitchFamily="34" charset="0"/>
              </a:rPr>
              <a:t> </a:t>
            </a:r>
            <a:r>
              <a:rPr lang="en-US" sz="1800" kern="1200" dirty="0">
                <a:solidFill>
                  <a:srgbClr val="497FBC"/>
                </a:solidFill>
                <a:latin typeface="Calibri" panose="020F0502020204030204" pitchFamily="34" charset="0"/>
                <a:ea typeface="+mn-ea"/>
                <a:cs typeface="Calibri" panose="020F0502020204030204" pitchFamily="34" charset="0"/>
              </a:rPr>
              <a:t>to </a:t>
            </a:r>
            <a:r>
              <a:rPr lang="en-US" sz="1800" b="1" u="sng" kern="1200" dirty="0">
                <a:solidFill>
                  <a:srgbClr val="497FBC"/>
                </a:solidFill>
                <a:latin typeface="Calibri" panose="020F0502020204030204" pitchFamily="34" charset="0"/>
                <a:ea typeface="+mn-ea"/>
                <a:cs typeface="Calibri" panose="020F0502020204030204" pitchFamily="34" charset="0"/>
              </a:rPr>
              <a:t>any</a:t>
            </a:r>
            <a:r>
              <a:rPr lang="en-US" sz="1800" b="1" kern="1200" dirty="0">
                <a:solidFill>
                  <a:srgbClr val="497FBC"/>
                </a:solidFill>
                <a:latin typeface="Calibri" panose="020F0502020204030204" pitchFamily="34" charset="0"/>
                <a:ea typeface="+mn-ea"/>
                <a:cs typeface="Calibri" panose="020F0502020204030204" pitchFamily="34" charset="0"/>
              </a:rPr>
              <a:t> engine technology</a:t>
            </a:r>
            <a:r>
              <a:rPr lang="en-US" sz="1800" kern="1200" dirty="0">
                <a:solidFill>
                  <a:srgbClr val="497FBC"/>
                </a:solidFill>
                <a:latin typeface="Calibri" panose="020F0502020204030204" pitchFamily="34" charset="0"/>
                <a:ea typeface="+mn-ea"/>
                <a:cs typeface="Calibri" panose="020F0502020204030204" pitchFamily="34" charset="0"/>
              </a:rPr>
              <a:t>, </a:t>
            </a:r>
          </a:p>
          <a:p>
            <a:pPr algn="r" defTabSz="342900">
              <a:buClrTx/>
              <a:defRPr/>
            </a:pPr>
            <a:r>
              <a:rPr lang="en-US" sz="1800" dirty="0">
                <a:solidFill>
                  <a:srgbClr val="497FBC"/>
                </a:solidFill>
                <a:latin typeface="Calibri" panose="020F0502020204030204" pitchFamily="34" charset="0"/>
                <a:cs typeface="Calibri" panose="020F0502020204030204" pitchFamily="34" charset="0"/>
              </a:rPr>
              <a:t>	 </a:t>
            </a:r>
            <a:r>
              <a:rPr lang="en-US" sz="1800" kern="1200" dirty="0">
                <a:solidFill>
                  <a:srgbClr val="497FBC"/>
                </a:solidFill>
                <a:latin typeface="Calibri" panose="020F0502020204030204" pitchFamily="34" charset="0"/>
                <a:ea typeface="+mn-ea"/>
                <a:cs typeface="Calibri" panose="020F0502020204030204" pitchFamily="34" charset="0"/>
              </a:rPr>
              <a:t>from </a:t>
            </a:r>
            <a:r>
              <a:rPr lang="en-US" sz="1800" b="1" u="sng" kern="1200" dirty="0">
                <a:solidFill>
                  <a:srgbClr val="497FBC"/>
                </a:solidFill>
                <a:latin typeface="Calibri" panose="020F0502020204030204" pitchFamily="34" charset="0"/>
                <a:ea typeface="+mn-ea"/>
                <a:cs typeface="Calibri" panose="020F0502020204030204" pitchFamily="34" charset="0"/>
              </a:rPr>
              <a:t>any</a:t>
            </a:r>
            <a:r>
              <a:rPr lang="en-US" sz="1800" b="1" kern="1200" dirty="0">
                <a:solidFill>
                  <a:srgbClr val="497FBC"/>
                </a:solidFill>
                <a:latin typeface="Calibri" panose="020F0502020204030204" pitchFamily="34" charset="0"/>
                <a:ea typeface="+mn-ea"/>
                <a:cs typeface="Calibri" panose="020F0502020204030204" pitchFamily="34" charset="0"/>
              </a:rPr>
              <a:t> engine maker.</a:t>
            </a:r>
          </a:p>
        </p:txBody>
      </p:sp>
      <p:sp>
        <p:nvSpPr>
          <p:cNvPr id="8" name="TextBox 7">
            <a:extLst>
              <a:ext uri="{FF2B5EF4-FFF2-40B4-BE49-F238E27FC236}">
                <a16:creationId xmlns:a16="http://schemas.microsoft.com/office/drawing/2014/main" id="{3ADC2BA6-2B9B-4968-E4D2-426DBD051F8E}"/>
              </a:ext>
            </a:extLst>
          </p:cNvPr>
          <p:cNvSpPr txBox="1"/>
          <p:nvPr/>
        </p:nvSpPr>
        <p:spPr>
          <a:xfrm>
            <a:off x="4695825" y="4241689"/>
            <a:ext cx="3776230" cy="614988"/>
          </a:xfrm>
          <a:prstGeom prst="rect">
            <a:avLst/>
          </a:prstGeom>
          <a:noFill/>
          <a:ln w="19050">
            <a:solidFill>
              <a:srgbClr val="042B56"/>
            </a:solidFill>
          </a:ln>
        </p:spPr>
        <p:txBody>
          <a:bodyPr wrap="square" tIns="81000" bIns="81000" rtlCol="0">
            <a:spAutoFit/>
          </a:bodyPr>
          <a:lstStyle/>
          <a:p>
            <a:pPr>
              <a:spcBef>
                <a:spcPts val="450"/>
              </a:spcBef>
              <a:spcAft>
                <a:spcPts val="450"/>
              </a:spcAft>
            </a:pPr>
            <a:r>
              <a:rPr lang="en-GB" sz="1050" dirty="0">
                <a:latin typeface="Calibri" panose="020F0502020204030204" pitchFamily="34" charset="0"/>
                <a:cs typeface="Calibri" panose="020F0502020204030204" pitchFamily="34" charset="0"/>
              </a:rPr>
              <a:t>Chosen by                           to form the basis of </a:t>
            </a:r>
          </a:p>
          <a:p>
            <a:pPr>
              <a:spcBef>
                <a:spcPts val="450"/>
              </a:spcBef>
              <a:spcAft>
                <a:spcPts val="450"/>
              </a:spcAft>
            </a:pPr>
            <a:r>
              <a:rPr lang="en-GB" sz="1050" dirty="0">
                <a:latin typeface="Calibri" panose="020F0502020204030204" pitchFamily="34" charset="0"/>
                <a:cs typeface="Calibri" panose="020F0502020204030204" pitchFamily="34" charset="0"/>
              </a:rPr>
              <a:t>applied to all new                           and                 engines</a:t>
            </a:r>
          </a:p>
        </p:txBody>
      </p:sp>
      <p:pic>
        <p:nvPicPr>
          <p:cNvPr id="9" name="Picture 8" descr="Logo&#10;&#10;Description automatically generated with medium confidence">
            <a:extLst>
              <a:ext uri="{FF2B5EF4-FFF2-40B4-BE49-F238E27FC236}">
                <a16:creationId xmlns:a16="http://schemas.microsoft.com/office/drawing/2014/main" id="{559B1F77-E2B6-940C-851E-5C653FA16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3482" y="4275997"/>
            <a:ext cx="835924" cy="346136"/>
          </a:xfrm>
          <a:prstGeom prst="rect">
            <a:avLst/>
          </a:prstGeom>
        </p:spPr>
      </p:pic>
      <p:pic>
        <p:nvPicPr>
          <p:cNvPr id="11" name="Picture 1">
            <a:extLst>
              <a:ext uri="{FF2B5EF4-FFF2-40B4-BE49-F238E27FC236}">
                <a16:creationId xmlns:a16="http://schemas.microsoft.com/office/drawing/2014/main" id="{39908C25-4160-32F4-FDEE-757C965DF5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5420" y="4347718"/>
            <a:ext cx="699899" cy="13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ogo&#10;&#10;Description automatically generated">
            <a:extLst>
              <a:ext uri="{FF2B5EF4-FFF2-40B4-BE49-F238E27FC236}">
                <a16:creationId xmlns:a16="http://schemas.microsoft.com/office/drawing/2014/main" id="{2E96131E-AF9C-A178-5F3E-8308638E0C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0334" y="4614102"/>
            <a:ext cx="413429" cy="135000"/>
          </a:xfrm>
          <a:prstGeom prst="rect">
            <a:avLst/>
          </a:prstGeom>
        </p:spPr>
      </p:pic>
      <p:pic>
        <p:nvPicPr>
          <p:cNvPr id="13" name="Picture 12" descr="A picture containing icon&#10;&#10;Description automatically generated">
            <a:extLst>
              <a:ext uri="{FF2B5EF4-FFF2-40B4-BE49-F238E27FC236}">
                <a16:creationId xmlns:a16="http://schemas.microsoft.com/office/drawing/2014/main" id="{EDCB2690-0F6C-9961-4468-17209D266D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6410" y="4609693"/>
            <a:ext cx="644081" cy="143818"/>
          </a:xfrm>
          <a:prstGeom prst="rect">
            <a:avLst/>
          </a:prstGeom>
        </p:spPr>
      </p:pic>
      <p:pic>
        <p:nvPicPr>
          <p:cNvPr id="6" name="Picture 5">
            <a:extLst>
              <a:ext uri="{FF2B5EF4-FFF2-40B4-BE49-F238E27FC236}">
                <a16:creationId xmlns:a16="http://schemas.microsoft.com/office/drawing/2014/main" id="{220A0E48-4EF4-6835-E7B2-F3D7CD191FED}"/>
              </a:ext>
            </a:extLst>
          </p:cNvPr>
          <p:cNvPicPr>
            <a:picLocks noChangeAspect="1"/>
          </p:cNvPicPr>
          <p:nvPr/>
        </p:nvPicPr>
        <p:blipFill>
          <a:blip r:embed="rId10"/>
          <a:stretch>
            <a:fillRect/>
          </a:stretch>
        </p:blipFill>
        <p:spPr>
          <a:xfrm>
            <a:off x="0" y="4831897"/>
            <a:ext cx="1586151" cy="311603"/>
          </a:xfrm>
          <a:prstGeom prst="rect">
            <a:avLst/>
          </a:prstGeom>
        </p:spPr>
      </p:pic>
    </p:spTree>
    <p:extLst>
      <p:ext uri="{BB962C8B-B14F-4D97-AF65-F5344CB8AC3E}">
        <p14:creationId xmlns:p14="http://schemas.microsoft.com/office/powerpoint/2010/main" val="3449953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B23741B-7946-4887-B062-4E08CBCB24E2}"/>
              </a:ext>
            </a:extLst>
          </p:cNvPr>
          <p:cNvSpPr/>
          <p:nvPr/>
        </p:nvSpPr>
        <p:spPr>
          <a:xfrm>
            <a:off x="0" y="1132495"/>
            <a:ext cx="9142301" cy="40110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87CEF9E8-A02D-4686-BE33-C48EFD14928B}"/>
              </a:ext>
            </a:extLst>
          </p:cNvPr>
          <p:cNvSpPr txBox="1"/>
          <p:nvPr/>
        </p:nvSpPr>
        <p:spPr>
          <a:xfrm>
            <a:off x="5032739" y="1293610"/>
            <a:ext cx="4020578" cy="2492990"/>
          </a:xfrm>
          <a:prstGeom prst="rect">
            <a:avLst/>
          </a:prstGeom>
          <a:noFill/>
        </p:spPr>
        <p:txBody>
          <a:bodyPr wrap="square" rtlCol="0">
            <a:spAutoFit/>
          </a:bodyPr>
          <a:lstStyle/>
          <a:p>
            <a:pPr>
              <a:spcAft>
                <a:spcPts val="900"/>
              </a:spcAft>
            </a:pPr>
            <a:r>
              <a:rPr lang="en-US" b="1" dirty="0" err="1">
                <a:solidFill>
                  <a:schemeClr val="tx1">
                    <a:lumMod val="65000"/>
                    <a:lumOff val="35000"/>
                  </a:schemeClr>
                </a:solidFill>
                <a:latin typeface="Calibri" panose="020F0502020204030204" pitchFamily="34" charset="0"/>
                <a:cs typeface="Calibri" panose="020F0502020204030204" pitchFamily="34" charset="0"/>
              </a:rPr>
              <a:t>VesselQUAD</a:t>
            </a:r>
            <a:r>
              <a:rPr lang="en-US" b="1" dirty="0">
                <a:solidFill>
                  <a:schemeClr val="tx1">
                    <a:lumMod val="65000"/>
                    <a:lumOff val="35000"/>
                  </a:schemeClr>
                </a:solidFill>
                <a:latin typeface="Calibri" panose="020F0502020204030204" pitchFamily="34" charset="0"/>
                <a:cs typeface="Calibri" panose="020F0502020204030204" pitchFamily="34" charset="0"/>
              </a:rPr>
              <a:t>®</a:t>
            </a:r>
            <a:r>
              <a:rPr lang="en-US" dirty="0">
                <a:solidFill>
                  <a:schemeClr val="tx1">
                    <a:lumMod val="65000"/>
                    <a:lumOff val="35000"/>
                  </a:schemeClr>
                </a:solidFill>
                <a:latin typeface="Calibri" panose="020F0502020204030204" pitchFamily="34" charset="0"/>
                <a:cs typeface="Calibri" panose="020F0502020204030204" pitchFamily="34" charset="0"/>
              </a:rPr>
              <a:t> combines vessel and engine performance analysis using                                      </a:t>
            </a:r>
            <a:r>
              <a:rPr lang="en-US" b="1" dirty="0">
                <a:solidFill>
                  <a:schemeClr val="accent1">
                    <a:lumMod val="75000"/>
                  </a:schemeClr>
                </a:solidFill>
                <a:latin typeface="Calibri" panose="020F0502020204030204" pitchFamily="34" charset="0"/>
                <a:cs typeface="Calibri" panose="020F0502020204030204" pitchFamily="34" charset="0"/>
              </a:rPr>
              <a:t>ML/AI </a:t>
            </a:r>
            <a:r>
              <a:rPr lang="en-US" dirty="0">
                <a:solidFill>
                  <a:schemeClr val="tx1">
                    <a:lumMod val="65000"/>
                    <a:lumOff val="35000"/>
                  </a:schemeClr>
                </a:solidFill>
                <a:latin typeface="Calibri" panose="020F0502020204030204" pitchFamily="34" charset="0"/>
                <a:cs typeface="Calibri" panose="020F0502020204030204" pitchFamily="34" charset="0"/>
              </a:rPr>
              <a:t>on </a:t>
            </a:r>
            <a:r>
              <a:rPr lang="en-US" b="1" dirty="0">
                <a:solidFill>
                  <a:schemeClr val="accent1">
                    <a:lumMod val="75000"/>
                  </a:schemeClr>
                </a:solidFill>
                <a:latin typeface="Calibri" panose="020F0502020204030204" pitchFamily="34" charset="0"/>
                <a:cs typeface="Calibri" panose="020F0502020204030204" pitchFamily="34" charset="0"/>
              </a:rPr>
              <a:t>continuous sensor data</a:t>
            </a:r>
            <a:r>
              <a:rPr lang="en-US" dirty="0">
                <a:solidFill>
                  <a:schemeClr val="tx1">
                    <a:lumMod val="65000"/>
                    <a:lumOff val="35000"/>
                  </a:schemeClr>
                </a:solidFill>
                <a:latin typeface="Calibri" panose="020F0502020204030204" pitchFamily="34" charset="0"/>
                <a:cs typeface="Calibri" panose="020F0502020204030204" pitchFamily="34" charset="0"/>
              </a:rPr>
              <a:t>:</a:t>
            </a:r>
            <a:endParaRPr lang="en-US" b="1" dirty="0">
              <a:solidFill>
                <a:schemeClr val="tx1">
                  <a:lumMod val="65000"/>
                  <a:lumOff val="35000"/>
                </a:schemeClr>
              </a:solidFill>
              <a:latin typeface="Calibri" panose="020F0502020204030204" pitchFamily="34" charset="0"/>
              <a:cs typeface="Calibri" panose="020F0502020204030204" pitchFamily="34" charset="0"/>
            </a:endParaRPr>
          </a:p>
          <a:p>
            <a:pPr marL="257175" indent="-257175">
              <a:spcAft>
                <a:spcPts val="900"/>
              </a:spcAft>
              <a:buClr>
                <a:srgbClr val="497FBC"/>
              </a:buClr>
              <a:buFont typeface="Wingdings" panose="05000000000000000000" pitchFamily="2" charset="2"/>
              <a:buChar char="ü"/>
            </a:pPr>
            <a:r>
              <a:rPr lang="en-US" dirty="0">
                <a:solidFill>
                  <a:schemeClr val="tx1">
                    <a:lumMod val="65000"/>
                    <a:lumOff val="35000"/>
                  </a:schemeClr>
                </a:solidFill>
                <a:latin typeface="Calibri" panose="020F0502020204030204" pitchFamily="34" charset="0"/>
                <a:cs typeface="Calibri" panose="020F0502020204030204" pitchFamily="34" charset="0"/>
              </a:rPr>
              <a:t>Quantification of </a:t>
            </a:r>
            <a:r>
              <a:rPr lang="en-US" b="1" dirty="0">
                <a:solidFill>
                  <a:schemeClr val="tx1">
                    <a:lumMod val="65000"/>
                    <a:lumOff val="35000"/>
                  </a:schemeClr>
                </a:solidFill>
                <a:latin typeface="Calibri" panose="020F0502020204030204" pitchFamily="34" charset="0"/>
                <a:cs typeface="Calibri" panose="020F0502020204030204" pitchFamily="34" charset="0"/>
              </a:rPr>
              <a:t>hull </a:t>
            </a:r>
            <a:r>
              <a:rPr lang="en-US" dirty="0">
                <a:solidFill>
                  <a:schemeClr val="tx1">
                    <a:lumMod val="65000"/>
                    <a:lumOff val="35000"/>
                  </a:schemeClr>
                </a:solidFill>
                <a:latin typeface="Calibri" panose="020F0502020204030204" pitchFamily="34" charset="0"/>
                <a:cs typeface="Calibri" panose="020F0502020204030204" pitchFamily="34" charset="0"/>
              </a:rPr>
              <a:t>and</a:t>
            </a:r>
            <a:r>
              <a:rPr lang="en-US" b="1" dirty="0">
                <a:solidFill>
                  <a:schemeClr val="tx1">
                    <a:lumMod val="65000"/>
                    <a:lumOff val="35000"/>
                  </a:schemeClr>
                </a:solidFill>
                <a:latin typeface="Calibri" panose="020F0502020204030204" pitchFamily="34" charset="0"/>
                <a:cs typeface="Calibri" panose="020F0502020204030204" pitchFamily="34" charset="0"/>
              </a:rPr>
              <a:t> propeller fouling</a:t>
            </a:r>
          </a:p>
          <a:p>
            <a:pPr marL="257175" indent="-257175">
              <a:spcAft>
                <a:spcPts val="900"/>
              </a:spcAft>
              <a:buClr>
                <a:srgbClr val="497FBC"/>
              </a:buClr>
              <a:buFont typeface="Wingdings" panose="05000000000000000000" pitchFamily="2" charset="2"/>
              <a:buChar char="ü"/>
            </a:pPr>
            <a:r>
              <a:rPr lang="en-US" dirty="0">
                <a:solidFill>
                  <a:schemeClr val="tx1">
                    <a:lumMod val="65000"/>
                    <a:lumOff val="35000"/>
                  </a:schemeClr>
                </a:solidFill>
                <a:latin typeface="Calibri" panose="020F0502020204030204" pitchFamily="34" charset="0"/>
                <a:cs typeface="Calibri" panose="020F0502020204030204" pitchFamily="34" charset="0"/>
              </a:rPr>
              <a:t>Up-to-date</a:t>
            </a:r>
            <a:r>
              <a:rPr lang="en-US" b="1" dirty="0">
                <a:solidFill>
                  <a:schemeClr val="tx1">
                    <a:lumMod val="65000"/>
                    <a:lumOff val="35000"/>
                  </a:schemeClr>
                </a:solidFill>
                <a:latin typeface="Calibri" panose="020F0502020204030204" pitchFamily="34" charset="0"/>
                <a:cs typeface="Calibri" panose="020F0502020204030204" pitchFamily="34" charset="0"/>
              </a:rPr>
              <a:t> Speed-FOC tables </a:t>
            </a:r>
            <a:r>
              <a:rPr lang="en-US" dirty="0">
                <a:solidFill>
                  <a:schemeClr val="tx1">
                    <a:lumMod val="65000"/>
                    <a:lumOff val="35000"/>
                  </a:schemeClr>
                </a:solidFill>
                <a:latin typeface="Calibri" panose="020F0502020204030204" pitchFamily="34" charset="0"/>
                <a:cs typeface="Calibri" panose="020F0502020204030204" pitchFamily="34" charset="0"/>
              </a:rPr>
              <a:t>for the specific vessel</a:t>
            </a:r>
          </a:p>
          <a:p>
            <a:pPr marL="257175" indent="-257175">
              <a:spcAft>
                <a:spcPts val="900"/>
              </a:spcAft>
              <a:buClr>
                <a:srgbClr val="497FBC"/>
              </a:buClr>
              <a:buFont typeface="Wingdings" panose="05000000000000000000" pitchFamily="2" charset="2"/>
              <a:buChar char="ü"/>
            </a:pPr>
            <a:r>
              <a:rPr lang="en-GB" dirty="0">
                <a:solidFill>
                  <a:schemeClr val="tx1">
                    <a:lumMod val="65000"/>
                    <a:lumOff val="35000"/>
                  </a:schemeClr>
                </a:solidFill>
                <a:latin typeface="Calibri" panose="020F0502020204030204" pitchFamily="34" charset="0"/>
                <a:cs typeface="Calibri" panose="020F0502020204030204" pitchFamily="34" charset="0"/>
              </a:rPr>
              <a:t>Detailed</a:t>
            </a:r>
            <a:r>
              <a:rPr lang="en-GB" b="1" dirty="0">
                <a:solidFill>
                  <a:schemeClr val="tx1">
                    <a:lumMod val="65000"/>
                    <a:lumOff val="35000"/>
                  </a:schemeClr>
                </a:solidFill>
                <a:latin typeface="Calibri" panose="020F0502020204030204" pitchFamily="34" charset="0"/>
                <a:cs typeface="Calibri" panose="020F0502020204030204" pitchFamily="34" charset="0"/>
              </a:rPr>
              <a:t> </a:t>
            </a:r>
            <a:r>
              <a:rPr lang="en-GB" dirty="0">
                <a:solidFill>
                  <a:schemeClr val="tx1">
                    <a:lumMod val="65000"/>
                    <a:lumOff val="35000"/>
                  </a:schemeClr>
                </a:solidFill>
                <a:latin typeface="Calibri" panose="020F0502020204030204" pitchFamily="34" charset="0"/>
                <a:cs typeface="Calibri" panose="020F0502020204030204" pitchFamily="34" charset="0"/>
              </a:rPr>
              <a:t>historical</a:t>
            </a:r>
            <a:r>
              <a:rPr lang="en-GB" b="1" dirty="0">
                <a:solidFill>
                  <a:schemeClr val="tx1">
                    <a:lumMod val="65000"/>
                    <a:lumOff val="35000"/>
                  </a:schemeClr>
                </a:solidFill>
                <a:latin typeface="Calibri" panose="020F0502020204030204" pitchFamily="34" charset="0"/>
                <a:cs typeface="Calibri" panose="020F0502020204030204" pitchFamily="34" charset="0"/>
              </a:rPr>
              <a:t> CII analysis </a:t>
            </a:r>
            <a:r>
              <a:rPr lang="en-GB" dirty="0">
                <a:solidFill>
                  <a:schemeClr val="tx1">
                    <a:lumMod val="65000"/>
                    <a:lumOff val="35000"/>
                  </a:schemeClr>
                </a:solidFill>
                <a:latin typeface="Calibri" panose="020F0502020204030204" pitchFamily="34" charset="0"/>
                <a:cs typeface="Calibri" panose="020F0502020204030204" pitchFamily="34" charset="0"/>
              </a:rPr>
              <a:t>and</a:t>
            </a:r>
            <a:r>
              <a:rPr lang="en-GB" b="1" dirty="0">
                <a:solidFill>
                  <a:schemeClr val="tx1">
                    <a:lumMod val="65000"/>
                    <a:lumOff val="35000"/>
                  </a:schemeClr>
                </a:solidFill>
                <a:latin typeface="Calibri" panose="020F0502020204030204" pitchFamily="34" charset="0"/>
                <a:cs typeface="Calibri" panose="020F0502020204030204" pitchFamily="34" charset="0"/>
              </a:rPr>
              <a:t>                            CO</a:t>
            </a:r>
            <a:r>
              <a:rPr lang="en-GB" b="1" baseline="-25000" dirty="0">
                <a:solidFill>
                  <a:schemeClr val="tx1">
                    <a:lumMod val="65000"/>
                    <a:lumOff val="35000"/>
                  </a:schemeClr>
                </a:solidFill>
                <a:latin typeface="Calibri" panose="020F0502020204030204" pitchFamily="34" charset="0"/>
                <a:cs typeface="Calibri" panose="020F0502020204030204" pitchFamily="34" charset="0"/>
              </a:rPr>
              <a:t>2</a:t>
            </a:r>
            <a:r>
              <a:rPr lang="en-GB" b="1" dirty="0">
                <a:solidFill>
                  <a:schemeClr val="tx1">
                    <a:lumMod val="65000"/>
                    <a:lumOff val="35000"/>
                  </a:schemeClr>
                </a:solidFill>
                <a:latin typeface="Calibri" panose="020F0502020204030204" pitchFamily="34" charset="0"/>
                <a:cs typeface="Calibri" panose="020F0502020204030204" pitchFamily="34" charset="0"/>
              </a:rPr>
              <a:t> emission projections</a:t>
            </a:r>
          </a:p>
          <a:p>
            <a:pPr marL="257175" indent="-257175">
              <a:spcAft>
                <a:spcPts val="900"/>
              </a:spcAft>
              <a:buClr>
                <a:srgbClr val="497FBC"/>
              </a:buClr>
              <a:buFont typeface="Wingdings" panose="05000000000000000000" pitchFamily="2" charset="2"/>
              <a:buChar char="ü"/>
            </a:pPr>
            <a:r>
              <a:rPr lang="en-GB" b="1" dirty="0">
                <a:solidFill>
                  <a:schemeClr val="tx1">
                    <a:lumMod val="65000"/>
                    <a:lumOff val="35000"/>
                  </a:schemeClr>
                </a:solidFill>
                <a:latin typeface="Calibri" panose="020F0502020204030204" pitchFamily="34" charset="0"/>
                <a:cs typeface="Calibri" panose="020F0502020204030204" pitchFamily="34" charset="0"/>
              </a:rPr>
              <a:t>Input to weather routing </a:t>
            </a:r>
          </a:p>
        </p:txBody>
      </p:sp>
      <p:grpSp>
        <p:nvGrpSpPr>
          <p:cNvPr id="24" name="Group 23"/>
          <p:cNvGrpSpPr>
            <a:grpSpLocks noChangeAspect="1"/>
          </p:cNvGrpSpPr>
          <p:nvPr/>
        </p:nvGrpSpPr>
        <p:grpSpPr>
          <a:xfrm>
            <a:off x="-28397" y="1213171"/>
            <a:ext cx="5078378" cy="3938586"/>
            <a:chOff x="9867900" y="1905594"/>
            <a:chExt cx="16599362" cy="13157925"/>
          </a:xfrm>
        </p:grpSpPr>
        <p:pic>
          <p:nvPicPr>
            <p:cNvPr id="25" name="Picture 24"/>
            <p:cNvPicPr>
              <a:picLocks/>
            </p:cNvPicPr>
            <p:nvPr/>
          </p:nvPicPr>
          <p:blipFill>
            <a:blip r:embed="rId3" cstate="email">
              <a:extLst>
                <a:ext uri="{28A0092B-C50C-407E-A947-70E740481C1C}">
                  <a14:useLocalDpi xmlns:a14="http://schemas.microsoft.com/office/drawing/2010/main" val="0"/>
                </a:ext>
              </a:extLst>
            </a:blip>
            <a:stretch>
              <a:fillRect/>
            </a:stretch>
          </p:blipFill>
          <p:spPr>
            <a:xfrm>
              <a:off x="9867900" y="1905594"/>
              <a:ext cx="16599362" cy="13157925"/>
            </a:xfrm>
            <a:prstGeom prst="rect">
              <a:avLst/>
            </a:prstGeom>
          </p:spPr>
        </p:pic>
        <p:sp>
          <p:nvSpPr>
            <p:cNvPr id="27" name="Rectangle 26"/>
            <p:cNvSpPr/>
            <p:nvPr/>
          </p:nvSpPr>
          <p:spPr>
            <a:xfrm>
              <a:off x="17583150" y="11601220"/>
              <a:ext cx="1028700" cy="895350"/>
            </a:xfrm>
            <a:prstGeom prst="rect">
              <a:avLst/>
            </a:prstGeom>
            <a:solidFill>
              <a:srgbClr val="D2D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38">
                <a:latin typeface="Calibri" panose="020F0502020204030204" pitchFamily="34" charset="0"/>
                <a:cs typeface="Calibri" panose="020F0502020204030204" pitchFamily="34" charset="0"/>
              </a:endParaRPr>
            </a:p>
          </p:txBody>
        </p:sp>
      </p:grpSp>
      <p:pic>
        <p:nvPicPr>
          <p:cNvPr id="21" name="Picture 5">
            <a:extLst>
              <a:ext uri="{FF2B5EF4-FFF2-40B4-BE49-F238E27FC236}">
                <a16:creationId xmlns:a16="http://schemas.microsoft.com/office/drawing/2014/main" id="{A8F09328-C430-896A-8D1D-10E3EBB69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056" y="96083"/>
            <a:ext cx="543599" cy="540620"/>
          </a:xfrm>
          <a:prstGeom prst="rect">
            <a:avLst/>
          </a:prstGeom>
          <a:noFill/>
          <a:ln>
            <a:noFill/>
          </a:ln>
          <a:effectLst/>
          <a:extLst>
            <a:ext uri="{909E8E84-426E-40DD-AFC4-6F175D3DCCD1}">
              <a14:hiddenFill xmlns:a14="http://schemas.microsoft.com/office/drawing/2010/main">
                <a:solidFill>
                  <a:srgbClr val="04617B"/>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3" name="TextBox 22">
            <a:extLst>
              <a:ext uri="{FF2B5EF4-FFF2-40B4-BE49-F238E27FC236}">
                <a16:creationId xmlns:a16="http://schemas.microsoft.com/office/drawing/2014/main" id="{B258F8DF-196A-E314-953D-01CFF13DAFD1}"/>
              </a:ext>
            </a:extLst>
          </p:cNvPr>
          <p:cNvSpPr txBox="1"/>
          <p:nvPr/>
        </p:nvSpPr>
        <p:spPr>
          <a:xfrm>
            <a:off x="270783" y="622159"/>
            <a:ext cx="4779199" cy="253916"/>
          </a:xfrm>
          <a:prstGeom prst="rect">
            <a:avLst/>
          </a:prstGeom>
          <a:noFill/>
        </p:spPr>
        <p:txBody>
          <a:bodyPr wrap="square">
            <a:spAutoFit/>
          </a:bodyPr>
          <a:lstStyle/>
          <a:p>
            <a:r>
              <a:rPr lang="en-US" sz="1050" spc="113" dirty="0">
                <a:solidFill>
                  <a:srgbClr val="2E75B6"/>
                </a:solidFill>
                <a:latin typeface="Calibri" panose="020F0502020204030204" pitchFamily="34" charset="0"/>
                <a:ea typeface="Yu Gothic UI" panose="020B0500000000000000" pitchFamily="34" charset="-128"/>
                <a:cs typeface="Calibri" panose="020F0502020204030204" pitchFamily="34" charset="0"/>
              </a:rPr>
              <a:t>Vessel &amp; Engine Performance Evaluation Software</a:t>
            </a:r>
          </a:p>
        </p:txBody>
      </p:sp>
      <p:sp>
        <p:nvSpPr>
          <p:cNvPr id="26" name="Rectangle 25">
            <a:extLst>
              <a:ext uri="{FF2B5EF4-FFF2-40B4-BE49-F238E27FC236}">
                <a16:creationId xmlns:a16="http://schemas.microsoft.com/office/drawing/2014/main" id="{CAD1ED47-DA9F-67D3-5A5D-DCABD9DBA4E5}"/>
              </a:ext>
            </a:extLst>
          </p:cNvPr>
          <p:cNvSpPr>
            <a:spLocks/>
          </p:cNvSpPr>
          <p:nvPr/>
        </p:nvSpPr>
        <p:spPr bwMode="auto">
          <a:xfrm>
            <a:off x="314592" y="261284"/>
            <a:ext cx="2080698" cy="359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defTabSz="1714500">
              <a:lnSpc>
                <a:spcPts val="2775"/>
              </a:lnSpc>
            </a:pPr>
            <a:r>
              <a:rPr lang="en-US" sz="2400" b="1" spc="225" dirty="0" err="1">
                <a:solidFill>
                  <a:srgbClr val="0B0D0E"/>
                </a:solidFill>
                <a:latin typeface="Calibri" panose="020F0502020204030204" pitchFamily="34" charset="0"/>
                <a:ea typeface="Yu Gothic UI" panose="020B0500000000000000" pitchFamily="34" charset="-128"/>
                <a:cs typeface="Calibri" panose="020F0502020204030204" pitchFamily="34" charset="0"/>
                <a:sym typeface="Bebas Neue" charset="0"/>
              </a:rPr>
              <a:t>VesselQUAD</a:t>
            </a:r>
            <a:r>
              <a:rPr lang="en-US" sz="2400" b="1" spc="225" dirty="0">
                <a:solidFill>
                  <a:srgbClr val="0B0D0E"/>
                </a:solidFill>
                <a:latin typeface="Calibri" panose="020F0502020204030204" pitchFamily="34" charset="0"/>
                <a:ea typeface="Yu Gothic UI" panose="020B0500000000000000" pitchFamily="34" charset="-128"/>
                <a:cs typeface="Calibri" panose="020F0502020204030204" pitchFamily="34" charset="0"/>
                <a:sym typeface="Bebas Neue" charset="0"/>
              </a:rPr>
              <a:t>®</a:t>
            </a:r>
            <a:endParaRPr lang="en-US" sz="2400" b="1" baseline="30000" dirty="0">
              <a:solidFill>
                <a:srgbClr val="0B0D0E"/>
              </a:solidFill>
              <a:latin typeface="Calibri" panose="020F0502020204030204" pitchFamily="34" charset="0"/>
              <a:ea typeface="Yu Gothic UI" panose="020B0500000000000000" pitchFamily="34" charset="-128"/>
              <a:cs typeface="Calibri" panose="020F0502020204030204" pitchFamily="34" charset="0"/>
              <a:sym typeface="Bebas Neue" charset="0"/>
            </a:endParaRPr>
          </a:p>
        </p:txBody>
      </p:sp>
      <p:pic>
        <p:nvPicPr>
          <p:cNvPr id="29" name="Picture 28">
            <a:extLst>
              <a:ext uri="{FF2B5EF4-FFF2-40B4-BE49-F238E27FC236}">
                <a16:creationId xmlns:a16="http://schemas.microsoft.com/office/drawing/2014/main" id="{C4B47713-3E90-E485-FD00-D20B99993509}"/>
              </a:ext>
            </a:extLst>
          </p:cNvPr>
          <p:cNvPicPr>
            <a:picLocks noChangeAspect="1"/>
          </p:cNvPicPr>
          <p:nvPr/>
        </p:nvPicPr>
        <p:blipFill rotWithShape="1">
          <a:blip r:embed="rId5"/>
          <a:srcRect t="9944"/>
          <a:stretch/>
        </p:blipFill>
        <p:spPr>
          <a:xfrm>
            <a:off x="287556" y="1522451"/>
            <a:ext cx="4457626" cy="2379348"/>
          </a:xfrm>
          <a:prstGeom prst="rect">
            <a:avLst/>
          </a:prstGeom>
        </p:spPr>
      </p:pic>
      <p:sp>
        <p:nvSpPr>
          <p:cNvPr id="30" name="TextBox 29">
            <a:extLst>
              <a:ext uri="{FF2B5EF4-FFF2-40B4-BE49-F238E27FC236}">
                <a16:creationId xmlns:a16="http://schemas.microsoft.com/office/drawing/2014/main" id="{ABD5B4C9-B081-8648-EFB3-76A5390A2D50}"/>
              </a:ext>
            </a:extLst>
          </p:cNvPr>
          <p:cNvSpPr txBox="1"/>
          <p:nvPr/>
        </p:nvSpPr>
        <p:spPr>
          <a:xfrm>
            <a:off x="5049981" y="3867039"/>
            <a:ext cx="3865206" cy="923330"/>
          </a:xfrm>
          <a:prstGeom prst="rect">
            <a:avLst/>
          </a:prstGeom>
          <a:noFill/>
        </p:spPr>
        <p:txBody>
          <a:bodyPr wrap="square">
            <a:spAutoFit/>
          </a:bodyPr>
          <a:lstStyle/>
          <a:p>
            <a:pPr defTabSz="342900">
              <a:buClrTx/>
              <a:defRPr/>
            </a:pPr>
            <a:r>
              <a:rPr lang="en-GB" sz="1800" b="1" u="sng" dirty="0">
                <a:solidFill>
                  <a:srgbClr val="497FBC"/>
                </a:solidFill>
                <a:latin typeface="Calibri" panose="020F0502020204030204" pitchFamily="34" charset="0"/>
                <a:cs typeface="Calibri" panose="020F0502020204030204" pitchFamily="34" charset="0"/>
              </a:rPr>
              <a:t>Reliable</a:t>
            </a:r>
            <a:r>
              <a:rPr lang="en-GB" sz="1800" b="1" dirty="0">
                <a:solidFill>
                  <a:srgbClr val="497FBC"/>
                </a:solidFill>
                <a:latin typeface="Calibri" panose="020F0502020204030204" pitchFamily="34" charset="0"/>
                <a:cs typeface="Calibri" panose="020F0502020204030204" pitchFamily="34" charset="0"/>
              </a:rPr>
              <a:t> information </a:t>
            </a:r>
            <a:r>
              <a:rPr lang="en-GB" sz="1800" dirty="0">
                <a:solidFill>
                  <a:srgbClr val="497FBC"/>
                </a:solidFill>
                <a:latin typeface="Calibri" panose="020F0502020204030204" pitchFamily="34" charset="0"/>
                <a:cs typeface="Calibri" panose="020F0502020204030204" pitchFamily="34" charset="0"/>
              </a:rPr>
              <a:t>for </a:t>
            </a:r>
          </a:p>
          <a:p>
            <a:pPr algn="ctr" defTabSz="342900">
              <a:buClrTx/>
              <a:defRPr/>
            </a:pPr>
            <a:r>
              <a:rPr lang="en-GB" sz="1800" b="1" dirty="0">
                <a:solidFill>
                  <a:srgbClr val="497FBC"/>
                </a:solidFill>
                <a:latin typeface="Calibri" panose="020F0502020204030204" pitchFamily="34" charset="0"/>
                <a:cs typeface="Calibri" panose="020F0502020204030204" pitchFamily="34" charset="0"/>
              </a:rPr>
              <a:t>technical management </a:t>
            </a:r>
            <a:r>
              <a:rPr lang="en-GB" sz="1800" dirty="0">
                <a:solidFill>
                  <a:srgbClr val="497FBC"/>
                </a:solidFill>
                <a:latin typeface="Calibri" panose="020F0502020204030204" pitchFamily="34" charset="0"/>
                <a:cs typeface="Calibri" panose="020F0502020204030204" pitchFamily="34" charset="0"/>
              </a:rPr>
              <a:t>and </a:t>
            </a:r>
            <a:r>
              <a:rPr lang="en-GB" sz="1800" b="1" dirty="0">
                <a:solidFill>
                  <a:srgbClr val="497FBC"/>
                </a:solidFill>
                <a:latin typeface="Calibri" panose="020F0502020204030204" pitchFamily="34" charset="0"/>
                <a:cs typeface="Calibri" panose="020F0502020204030204" pitchFamily="34" charset="0"/>
              </a:rPr>
              <a:t>chartering</a:t>
            </a:r>
          </a:p>
          <a:p>
            <a:pPr algn="r" defTabSz="342900">
              <a:buClrTx/>
              <a:defRPr/>
            </a:pPr>
            <a:r>
              <a:rPr lang="en-GB" sz="1800" dirty="0">
                <a:solidFill>
                  <a:srgbClr val="497FBC"/>
                </a:solidFill>
                <a:latin typeface="Calibri" panose="020F0502020204030204" pitchFamily="34" charset="0"/>
                <a:cs typeface="Calibri" panose="020F0502020204030204" pitchFamily="34" charset="0"/>
              </a:rPr>
              <a:t>at your fingertips.</a:t>
            </a:r>
            <a:endParaRPr lang="en-US" sz="1800" kern="1200" dirty="0">
              <a:solidFill>
                <a:srgbClr val="497FBC"/>
              </a:solidFill>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48491A97-547C-C907-5BD5-5AC84006DF75}"/>
              </a:ext>
            </a:extLst>
          </p:cNvPr>
          <p:cNvPicPr>
            <a:picLocks noChangeAspect="1"/>
          </p:cNvPicPr>
          <p:nvPr/>
        </p:nvPicPr>
        <p:blipFill>
          <a:blip r:embed="rId6"/>
          <a:stretch>
            <a:fillRect/>
          </a:stretch>
        </p:blipFill>
        <p:spPr>
          <a:xfrm>
            <a:off x="0" y="4831897"/>
            <a:ext cx="1586151" cy="311603"/>
          </a:xfrm>
          <a:prstGeom prst="rect">
            <a:avLst/>
          </a:prstGeom>
        </p:spPr>
      </p:pic>
      <p:pic>
        <p:nvPicPr>
          <p:cNvPr id="3" name="Picture 2" descr="A picture containing text, clipart, sign&#10;&#10;Description automatically generated">
            <a:extLst>
              <a:ext uri="{FF2B5EF4-FFF2-40B4-BE49-F238E27FC236}">
                <a16:creationId xmlns:a16="http://schemas.microsoft.com/office/drawing/2014/main" id="{4357274B-36C4-07EE-2810-0BC291597D6A}"/>
              </a:ext>
            </a:extLst>
          </p:cNvPr>
          <p:cNvPicPr>
            <a:picLocks noChangeAspect="1"/>
          </p:cNvPicPr>
          <p:nvPr/>
        </p:nvPicPr>
        <p:blipFill>
          <a:blip r:embed="rId7"/>
          <a:stretch>
            <a:fillRect/>
          </a:stretch>
        </p:blipFill>
        <p:spPr>
          <a:xfrm>
            <a:off x="8001700" y="4777678"/>
            <a:ext cx="1140601" cy="360190"/>
          </a:xfrm>
          <a:prstGeom prst="rect">
            <a:avLst/>
          </a:prstGeom>
        </p:spPr>
      </p:pic>
    </p:spTree>
    <p:extLst>
      <p:ext uri="{BB962C8B-B14F-4D97-AF65-F5344CB8AC3E}">
        <p14:creationId xmlns:p14="http://schemas.microsoft.com/office/powerpoint/2010/main" val="2564051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29" name="Rectangle 28">
            <a:extLst>
              <a:ext uri="{FF2B5EF4-FFF2-40B4-BE49-F238E27FC236}">
                <a16:creationId xmlns:a16="http://schemas.microsoft.com/office/drawing/2014/main" id="{D42994D3-EC3D-F1A7-CCA8-4A5ED538CCB2}"/>
              </a:ext>
            </a:extLst>
          </p:cNvPr>
          <p:cNvSpPr/>
          <p:nvPr/>
        </p:nvSpPr>
        <p:spPr>
          <a:xfrm>
            <a:off x="413273" y="754953"/>
            <a:ext cx="1469306" cy="116401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E57EF50-A4E2-84F0-99F0-3BEE2A04983E}"/>
              </a:ext>
            </a:extLst>
          </p:cNvPr>
          <p:cNvSpPr txBox="1"/>
          <p:nvPr/>
        </p:nvSpPr>
        <p:spPr>
          <a:xfrm>
            <a:off x="456875" y="900465"/>
            <a:ext cx="1366452" cy="738664"/>
          </a:xfrm>
          <a:prstGeom prst="rect">
            <a:avLst/>
          </a:prstGeom>
          <a:noFill/>
        </p:spPr>
        <p:txBody>
          <a:bodyPr wrap="square" rtlCol="0">
            <a:spAutoFit/>
          </a:bodyPr>
          <a:lstStyle/>
          <a:p>
            <a:r>
              <a:rPr lang="en-US" b="1" dirty="0"/>
              <a:t>Accurate </a:t>
            </a:r>
          </a:p>
          <a:p>
            <a:r>
              <a:rPr lang="en-US" b="1" dirty="0"/>
              <a:t>Consumption</a:t>
            </a:r>
          </a:p>
          <a:p>
            <a:r>
              <a:rPr lang="en-US" b="1" dirty="0"/>
              <a:t>Measurement</a:t>
            </a:r>
          </a:p>
        </p:txBody>
      </p:sp>
      <p:cxnSp>
        <p:nvCxnSpPr>
          <p:cNvPr id="31" name="Straight Arrow Connector 30">
            <a:extLst>
              <a:ext uri="{FF2B5EF4-FFF2-40B4-BE49-F238E27FC236}">
                <a16:creationId xmlns:a16="http://schemas.microsoft.com/office/drawing/2014/main" id="{F2310AD9-5B41-C0FA-B5D9-11ADAD6FB797}"/>
              </a:ext>
            </a:extLst>
          </p:cNvPr>
          <p:cNvCxnSpPr>
            <a:cxnSpLocks/>
          </p:cNvCxnSpPr>
          <p:nvPr/>
        </p:nvCxnSpPr>
        <p:spPr>
          <a:xfrm>
            <a:off x="1049561" y="1977639"/>
            <a:ext cx="0" cy="540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C51D128-3663-4A66-74A8-06D7451008B8}"/>
              </a:ext>
            </a:extLst>
          </p:cNvPr>
          <p:cNvSpPr txBox="1"/>
          <p:nvPr/>
        </p:nvSpPr>
        <p:spPr>
          <a:xfrm>
            <a:off x="2488838" y="932274"/>
            <a:ext cx="1353905" cy="738664"/>
          </a:xfrm>
          <a:prstGeom prst="rect">
            <a:avLst/>
          </a:prstGeom>
          <a:noFill/>
        </p:spPr>
        <p:txBody>
          <a:bodyPr wrap="square" rtlCol="0">
            <a:spAutoFit/>
          </a:bodyPr>
          <a:lstStyle/>
          <a:p>
            <a:r>
              <a:rPr lang="en-US" b="1" dirty="0"/>
              <a:t>Accurate </a:t>
            </a:r>
          </a:p>
          <a:p>
            <a:r>
              <a:rPr lang="en-US" b="1" dirty="0"/>
              <a:t>Shaft Power</a:t>
            </a:r>
          </a:p>
          <a:p>
            <a:r>
              <a:rPr lang="en-US" b="1" dirty="0"/>
              <a:t>Measurement</a:t>
            </a:r>
          </a:p>
        </p:txBody>
      </p:sp>
      <p:sp>
        <p:nvSpPr>
          <p:cNvPr id="33" name="Rectangle 32">
            <a:extLst>
              <a:ext uri="{FF2B5EF4-FFF2-40B4-BE49-F238E27FC236}">
                <a16:creationId xmlns:a16="http://schemas.microsoft.com/office/drawing/2014/main" id="{305F9D65-3F85-1F9B-60B5-86CEB7EB6DFB}"/>
              </a:ext>
            </a:extLst>
          </p:cNvPr>
          <p:cNvSpPr/>
          <p:nvPr/>
        </p:nvSpPr>
        <p:spPr>
          <a:xfrm>
            <a:off x="2416730" y="725463"/>
            <a:ext cx="1498123" cy="116401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us Sign 35">
            <a:extLst>
              <a:ext uri="{FF2B5EF4-FFF2-40B4-BE49-F238E27FC236}">
                <a16:creationId xmlns:a16="http://schemas.microsoft.com/office/drawing/2014/main" id="{4A348192-87F3-A35C-BECA-FB1B850E333E}"/>
              </a:ext>
            </a:extLst>
          </p:cNvPr>
          <p:cNvSpPr/>
          <p:nvPr/>
        </p:nvSpPr>
        <p:spPr>
          <a:xfrm>
            <a:off x="1959342" y="1171405"/>
            <a:ext cx="323194" cy="3868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lus Sign 36">
            <a:extLst>
              <a:ext uri="{FF2B5EF4-FFF2-40B4-BE49-F238E27FC236}">
                <a16:creationId xmlns:a16="http://schemas.microsoft.com/office/drawing/2014/main" id="{E2F1B534-343A-9081-7999-12E4BBD58546}"/>
              </a:ext>
            </a:extLst>
          </p:cNvPr>
          <p:cNvSpPr/>
          <p:nvPr/>
        </p:nvSpPr>
        <p:spPr>
          <a:xfrm>
            <a:off x="4021969" y="1173238"/>
            <a:ext cx="323194" cy="3868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498F95A-A776-CDD3-BD43-AB550DE82F84}"/>
              </a:ext>
            </a:extLst>
          </p:cNvPr>
          <p:cNvSpPr txBox="1"/>
          <p:nvPr/>
        </p:nvSpPr>
        <p:spPr>
          <a:xfrm>
            <a:off x="4572000" y="920514"/>
            <a:ext cx="1211177" cy="738664"/>
          </a:xfrm>
          <a:prstGeom prst="rect">
            <a:avLst/>
          </a:prstGeom>
          <a:noFill/>
        </p:spPr>
        <p:txBody>
          <a:bodyPr wrap="square" rtlCol="0">
            <a:spAutoFit/>
          </a:bodyPr>
          <a:lstStyle/>
          <a:p>
            <a:r>
              <a:rPr lang="en-US" b="1" dirty="0"/>
              <a:t>Data</a:t>
            </a:r>
          </a:p>
          <a:p>
            <a:r>
              <a:rPr lang="en-US" b="1" dirty="0"/>
              <a:t>Acquisition      </a:t>
            </a:r>
          </a:p>
          <a:p>
            <a:r>
              <a:rPr lang="en-US" b="1" dirty="0"/>
              <a:t>Platform</a:t>
            </a:r>
          </a:p>
        </p:txBody>
      </p:sp>
      <p:sp>
        <p:nvSpPr>
          <p:cNvPr id="39" name="Rectangle 38">
            <a:extLst>
              <a:ext uri="{FF2B5EF4-FFF2-40B4-BE49-F238E27FC236}">
                <a16:creationId xmlns:a16="http://schemas.microsoft.com/office/drawing/2014/main" id="{31EBA2A3-B6CE-F449-4897-8B952FAD5A2F}"/>
              </a:ext>
            </a:extLst>
          </p:cNvPr>
          <p:cNvSpPr/>
          <p:nvPr/>
        </p:nvSpPr>
        <p:spPr>
          <a:xfrm>
            <a:off x="4449004" y="750567"/>
            <a:ext cx="1498123" cy="113891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F9F6D68-1708-99E9-2944-468F7AB05AFD}"/>
              </a:ext>
            </a:extLst>
          </p:cNvPr>
          <p:cNvPicPr>
            <a:picLocks noChangeAspect="1"/>
          </p:cNvPicPr>
          <p:nvPr/>
        </p:nvPicPr>
        <p:blipFill>
          <a:blip r:embed="rId3"/>
          <a:stretch>
            <a:fillRect/>
          </a:stretch>
        </p:blipFill>
        <p:spPr>
          <a:xfrm>
            <a:off x="4087177" y="2533734"/>
            <a:ext cx="1741292" cy="1634585"/>
          </a:xfrm>
          <a:prstGeom prst="rect">
            <a:avLst/>
          </a:prstGeom>
        </p:spPr>
      </p:pic>
      <p:sp>
        <p:nvSpPr>
          <p:cNvPr id="41" name="TextBox 40">
            <a:extLst>
              <a:ext uri="{FF2B5EF4-FFF2-40B4-BE49-F238E27FC236}">
                <a16:creationId xmlns:a16="http://schemas.microsoft.com/office/drawing/2014/main" id="{1EA0197E-4437-95F3-7E8F-74F899698FF4}"/>
              </a:ext>
            </a:extLst>
          </p:cNvPr>
          <p:cNvSpPr txBox="1"/>
          <p:nvPr/>
        </p:nvSpPr>
        <p:spPr>
          <a:xfrm>
            <a:off x="231525" y="4215911"/>
            <a:ext cx="1817151" cy="461665"/>
          </a:xfrm>
          <a:prstGeom prst="rect">
            <a:avLst/>
          </a:prstGeom>
          <a:noFill/>
        </p:spPr>
        <p:txBody>
          <a:bodyPr wrap="square" rtlCol="0">
            <a:spAutoFit/>
          </a:bodyPr>
          <a:lstStyle/>
          <a:p>
            <a:r>
              <a:rPr lang="en-US" sz="1200" b="1" dirty="0">
                <a:latin typeface="Amasis MT Pro Black" panose="020B0604020202020204" pitchFamily="18" charset="0"/>
              </a:rPr>
              <a:t>TRICOR </a:t>
            </a:r>
          </a:p>
          <a:p>
            <a:r>
              <a:rPr lang="en-US" sz="1200" b="1" dirty="0">
                <a:latin typeface="Amasis MT Pro Black" panose="020B0604020202020204" pitchFamily="18" charset="0"/>
              </a:rPr>
              <a:t>Mass Flowmeters</a:t>
            </a:r>
          </a:p>
        </p:txBody>
      </p:sp>
      <p:sp>
        <p:nvSpPr>
          <p:cNvPr id="42" name="TextBox 41">
            <a:extLst>
              <a:ext uri="{FF2B5EF4-FFF2-40B4-BE49-F238E27FC236}">
                <a16:creationId xmlns:a16="http://schemas.microsoft.com/office/drawing/2014/main" id="{A612A38E-0C3A-5C8F-72D3-D7FCEAE8FE2A}"/>
              </a:ext>
            </a:extLst>
          </p:cNvPr>
          <p:cNvSpPr txBox="1"/>
          <p:nvPr/>
        </p:nvSpPr>
        <p:spPr>
          <a:xfrm>
            <a:off x="2269310" y="4242859"/>
            <a:ext cx="1597416" cy="461665"/>
          </a:xfrm>
          <a:prstGeom prst="rect">
            <a:avLst/>
          </a:prstGeom>
          <a:noFill/>
        </p:spPr>
        <p:txBody>
          <a:bodyPr wrap="square" rtlCol="0">
            <a:spAutoFit/>
          </a:bodyPr>
          <a:lstStyle/>
          <a:p>
            <a:r>
              <a:rPr lang="en-US" sz="1200" b="1" dirty="0">
                <a:latin typeface="Amasis MT Pro Black" panose="020B0604020202020204" pitchFamily="18" charset="0"/>
              </a:rPr>
              <a:t>CHRIS-MARINE </a:t>
            </a:r>
          </a:p>
          <a:p>
            <a:r>
              <a:rPr lang="en-US" sz="1200" b="1" dirty="0">
                <a:latin typeface="Amasis MT Pro Black" panose="020B0604020202020204" pitchFamily="18" charset="0"/>
              </a:rPr>
              <a:t>Torquemeters</a:t>
            </a:r>
          </a:p>
        </p:txBody>
      </p:sp>
      <p:sp>
        <p:nvSpPr>
          <p:cNvPr id="43" name="TextBox 42">
            <a:extLst>
              <a:ext uri="{FF2B5EF4-FFF2-40B4-BE49-F238E27FC236}">
                <a16:creationId xmlns:a16="http://schemas.microsoft.com/office/drawing/2014/main" id="{DDC69C82-59AB-DD56-B190-FE73875CEBC7}"/>
              </a:ext>
            </a:extLst>
          </p:cNvPr>
          <p:cNvSpPr txBox="1"/>
          <p:nvPr/>
        </p:nvSpPr>
        <p:spPr>
          <a:xfrm>
            <a:off x="4122892" y="4229760"/>
            <a:ext cx="1817151" cy="461665"/>
          </a:xfrm>
          <a:prstGeom prst="rect">
            <a:avLst/>
          </a:prstGeom>
          <a:noFill/>
        </p:spPr>
        <p:txBody>
          <a:bodyPr wrap="square" rtlCol="0">
            <a:spAutoFit/>
          </a:bodyPr>
          <a:lstStyle/>
          <a:p>
            <a:r>
              <a:rPr lang="en-US" sz="1200" b="1" dirty="0">
                <a:latin typeface="Amasis MT Pro Black" panose="020B0604020202020204" pitchFamily="18" charset="0"/>
              </a:rPr>
              <a:t>CHRIS-MARINE</a:t>
            </a:r>
          </a:p>
          <a:p>
            <a:r>
              <a:rPr lang="en-US" sz="1200" b="1" dirty="0">
                <a:latin typeface="Amasis MT Pro Black" panose="020B0604020202020204" pitchFamily="18" charset="0"/>
              </a:rPr>
              <a:t>SPEAT</a:t>
            </a:r>
          </a:p>
        </p:txBody>
      </p:sp>
      <p:sp>
        <p:nvSpPr>
          <p:cNvPr id="44" name="Plus Sign 43">
            <a:extLst>
              <a:ext uri="{FF2B5EF4-FFF2-40B4-BE49-F238E27FC236}">
                <a16:creationId xmlns:a16="http://schemas.microsoft.com/office/drawing/2014/main" id="{2EAA0EAC-8DBB-11AF-1D90-134AE4F3E350}"/>
              </a:ext>
            </a:extLst>
          </p:cNvPr>
          <p:cNvSpPr/>
          <p:nvPr/>
        </p:nvSpPr>
        <p:spPr>
          <a:xfrm>
            <a:off x="6148915" y="1173238"/>
            <a:ext cx="323194" cy="3868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3BC774B-E514-ECAC-C55F-A9466D180D47}"/>
              </a:ext>
            </a:extLst>
          </p:cNvPr>
          <p:cNvSpPr/>
          <p:nvPr/>
        </p:nvSpPr>
        <p:spPr>
          <a:xfrm>
            <a:off x="6636216" y="764240"/>
            <a:ext cx="1989624" cy="112524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045C7F42-4A83-89E8-AE82-9026345F6325}"/>
              </a:ext>
            </a:extLst>
          </p:cNvPr>
          <p:cNvSpPr txBox="1"/>
          <p:nvPr/>
        </p:nvSpPr>
        <p:spPr>
          <a:xfrm>
            <a:off x="6120815" y="4168319"/>
            <a:ext cx="2642950" cy="523220"/>
          </a:xfrm>
          <a:prstGeom prst="rect">
            <a:avLst/>
          </a:prstGeom>
          <a:noFill/>
        </p:spPr>
        <p:txBody>
          <a:bodyPr wrap="square" rtlCol="0">
            <a:spAutoFit/>
          </a:bodyPr>
          <a:lstStyle/>
          <a:p>
            <a:r>
              <a:rPr lang="en-US" sz="1400" b="1" dirty="0">
                <a:latin typeface="Amasis MT Pro Black" panose="020B0604020202020204" pitchFamily="18" charset="0"/>
              </a:rPr>
              <a:t>PROPULSION ANALYTICS</a:t>
            </a:r>
          </a:p>
          <a:p>
            <a:r>
              <a:rPr lang="en-US" sz="1400" b="1" dirty="0">
                <a:latin typeface="Amasis MT Pro Black" panose="020B0604020202020204" pitchFamily="18" charset="0"/>
              </a:rPr>
              <a:t>Software</a:t>
            </a:r>
          </a:p>
        </p:txBody>
      </p:sp>
      <p:sp>
        <p:nvSpPr>
          <p:cNvPr id="47" name="TextBox 46">
            <a:extLst>
              <a:ext uri="{FF2B5EF4-FFF2-40B4-BE49-F238E27FC236}">
                <a16:creationId xmlns:a16="http://schemas.microsoft.com/office/drawing/2014/main" id="{164798E6-F9B8-AC1C-6479-387274BF1DDB}"/>
              </a:ext>
            </a:extLst>
          </p:cNvPr>
          <p:cNvSpPr txBox="1"/>
          <p:nvPr/>
        </p:nvSpPr>
        <p:spPr>
          <a:xfrm>
            <a:off x="6851095" y="939870"/>
            <a:ext cx="1690925" cy="738664"/>
          </a:xfrm>
          <a:prstGeom prst="rect">
            <a:avLst/>
          </a:prstGeom>
          <a:noFill/>
        </p:spPr>
        <p:txBody>
          <a:bodyPr wrap="square" rtlCol="0">
            <a:spAutoFit/>
          </a:bodyPr>
          <a:lstStyle/>
          <a:p>
            <a:r>
              <a:rPr lang="en-US" b="1" dirty="0"/>
              <a:t>Engine &amp; Vessel </a:t>
            </a:r>
          </a:p>
          <a:p>
            <a:r>
              <a:rPr lang="en-US" b="1" dirty="0"/>
              <a:t>Performance </a:t>
            </a:r>
          </a:p>
          <a:p>
            <a:r>
              <a:rPr lang="en-US" b="1" dirty="0"/>
              <a:t>Analysis</a:t>
            </a:r>
          </a:p>
        </p:txBody>
      </p:sp>
      <p:sp>
        <p:nvSpPr>
          <p:cNvPr id="48" name="Right Brace 47">
            <a:extLst>
              <a:ext uri="{FF2B5EF4-FFF2-40B4-BE49-F238E27FC236}">
                <a16:creationId xmlns:a16="http://schemas.microsoft.com/office/drawing/2014/main" id="{2F7CDC86-37D2-6E41-71E4-253A12E052A4}"/>
              </a:ext>
            </a:extLst>
          </p:cNvPr>
          <p:cNvSpPr/>
          <p:nvPr/>
        </p:nvSpPr>
        <p:spPr>
          <a:xfrm rot="5400000">
            <a:off x="3938744" y="-3145710"/>
            <a:ext cx="440428" cy="749136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2D95D684-2DB7-F47F-28D4-731D59288F46}"/>
              </a:ext>
            </a:extLst>
          </p:cNvPr>
          <p:cNvSpPr txBox="1"/>
          <p:nvPr/>
        </p:nvSpPr>
        <p:spPr>
          <a:xfrm>
            <a:off x="2041266" y="86736"/>
            <a:ext cx="4091822" cy="461665"/>
          </a:xfrm>
          <a:prstGeom prst="rect">
            <a:avLst/>
          </a:prstGeom>
          <a:noFill/>
        </p:spPr>
        <p:txBody>
          <a:bodyPr wrap="square" rtlCol="0">
            <a:spAutoFit/>
          </a:bodyPr>
          <a:lstStyle/>
          <a:p>
            <a:pPr algn="ctr"/>
            <a:r>
              <a:rPr lang="en-US" sz="2400" b="1" dirty="0">
                <a:latin typeface="Arial Nova Cond Light" panose="020B0604020202020204" pitchFamily="34" charset="0"/>
              </a:rPr>
              <a:t>Performance Analysis Package </a:t>
            </a:r>
          </a:p>
        </p:txBody>
      </p:sp>
      <p:cxnSp>
        <p:nvCxnSpPr>
          <p:cNvPr id="50" name="Straight Arrow Connector 49">
            <a:extLst>
              <a:ext uri="{FF2B5EF4-FFF2-40B4-BE49-F238E27FC236}">
                <a16:creationId xmlns:a16="http://schemas.microsoft.com/office/drawing/2014/main" id="{59E8DF13-021E-1738-D4AF-711392FB41B5}"/>
              </a:ext>
            </a:extLst>
          </p:cNvPr>
          <p:cNvCxnSpPr>
            <a:cxnSpLocks/>
          </p:cNvCxnSpPr>
          <p:nvPr/>
        </p:nvCxnSpPr>
        <p:spPr>
          <a:xfrm>
            <a:off x="3034687" y="1918970"/>
            <a:ext cx="0" cy="540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F5C0E4D-F665-630D-EBA0-95BFDBD2EEBC}"/>
              </a:ext>
            </a:extLst>
          </p:cNvPr>
          <p:cNvCxnSpPr>
            <a:cxnSpLocks/>
          </p:cNvCxnSpPr>
          <p:nvPr/>
        </p:nvCxnSpPr>
        <p:spPr>
          <a:xfrm>
            <a:off x="5031468" y="1977639"/>
            <a:ext cx="0" cy="540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447D188-F33E-5651-3466-EF6F1AABC12E}"/>
              </a:ext>
            </a:extLst>
          </p:cNvPr>
          <p:cNvCxnSpPr>
            <a:cxnSpLocks/>
          </p:cNvCxnSpPr>
          <p:nvPr/>
        </p:nvCxnSpPr>
        <p:spPr>
          <a:xfrm>
            <a:off x="7366980" y="1977638"/>
            <a:ext cx="0" cy="540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2167DD8D-A827-A987-33A2-3C8263387717}"/>
              </a:ext>
            </a:extLst>
          </p:cNvPr>
          <p:cNvPicPr>
            <a:picLocks noChangeAspect="1"/>
          </p:cNvPicPr>
          <p:nvPr/>
        </p:nvPicPr>
        <p:blipFill rotWithShape="1">
          <a:blip r:embed="rId4"/>
          <a:srcRect t="9944"/>
          <a:stretch/>
        </p:blipFill>
        <p:spPr>
          <a:xfrm>
            <a:off x="6162913" y="2614350"/>
            <a:ext cx="2642949" cy="1410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Shaftpower">
            <a:extLst>
              <a:ext uri="{FF2B5EF4-FFF2-40B4-BE49-F238E27FC236}">
                <a16:creationId xmlns:a16="http://schemas.microsoft.com/office/drawing/2014/main" id="{953E0B62-B759-28BA-8B8D-0CE784304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650" y="2533736"/>
            <a:ext cx="1380305" cy="164964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84A84F6A-CD4C-AE2B-2962-93E60BB56CB7}"/>
              </a:ext>
            </a:extLst>
          </p:cNvPr>
          <p:cNvPicPr>
            <a:picLocks noChangeAspect="1"/>
          </p:cNvPicPr>
          <p:nvPr/>
        </p:nvPicPr>
        <p:blipFill>
          <a:blip r:embed="rId6"/>
          <a:stretch>
            <a:fillRect/>
          </a:stretch>
        </p:blipFill>
        <p:spPr>
          <a:xfrm>
            <a:off x="246279" y="2533734"/>
            <a:ext cx="1741292" cy="1649645"/>
          </a:xfrm>
          <a:prstGeom prst="rect">
            <a:avLst/>
          </a:prstGeom>
        </p:spPr>
      </p:pic>
    </p:spTree>
    <p:extLst>
      <p:ext uri="{BB962C8B-B14F-4D97-AF65-F5344CB8AC3E}">
        <p14:creationId xmlns:p14="http://schemas.microsoft.com/office/powerpoint/2010/main" val="3354750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 name="TextBox 2">
            <a:extLst>
              <a:ext uri="{FF2B5EF4-FFF2-40B4-BE49-F238E27FC236}">
                <a16:creationId xmlns:a16="http://schemas.microsoft.com/office/drawing/2014/main" id="{7CDBE3B4-13A6-67D4-558D-38CB00E6090D}"/>
              </a:ext>
            </a:extLst>
          </p:cNvPr>
          <p:cNvSpPr txBox="1"/>
          <p:nvPr/>
        </p:nvSpPr>
        <p:spPr>
          <a:xfrm>
            <a:off x="3322320" y="2492052"/>
            <a:ext cx="2743200" cy="1071384"/>
          </a:xfrm>
          <a:prstGeom prst="rect">
            <a:avLst/>
          </a:prstGeom>
          <a:noFill/>
        </p:spPr>
        <p:txBody>
          <a:bodyPr wrap="square">
            <a:spAutoFit/>
          </a:bodyPr>
          <a:lstStyle/>
          <a:p>
            <a:pPr>
              <a:lnSpc>
                <a:spcPct val="150000"/>
              </a:lnSpc>
            </a:pPr>
            <a:r>
              <a:rPr lang="en-US" sz="1200" b="1" dirty="0">
                <a:solidFill>
                  <a:srgbClr val="002060"/>
                </a:solidFill>
                <a:effectLst/>
                <a:latin typeface="Calibri" panose="020F0502020204030204" pitchFamily="34" charset="0"/>
                <a:ea typeface="Calibri" panose="020F0502020204030204" pitchFamily="34" charset="0"/>
              </a:rPr>
              <a:t>Andreas Angelidis</a:t>
            </a:r>
            <a:endParaRPr lang="el-GR" sz="1200" dirty="0">
              <a:effectLst/>
              <a:latin typeface="Calibri" panose="020F0502020204030204" pitchFamily="34" charset="0"/>
              <a:ea typeface="Calibri" panose="020F0502020204030204" pitchFamily="34" charset="0"/>
            </a:endParaRPr>
          </a:p>
          <a:p>
            <a:pPr>
              <a:lnSpc>
                <a:spcPct val="150000"/>
              </a:lnSpc>
            </a:pPr>
            <a:r>
              <a:rPr lang="en-US" sz="1050" dirty="0">
                <a:solidFill>
                  <a:srgbClr val="002060"/>
                </a:solidFill>
                <a:effectLst/>
                <a:latin typeface="Calibri" panose="020F0502020204030204" pitchFamily="34" charset="0"/>
                <a:ea typeface="Calibri" panose="020F0502020204030204" pitchFamily="34" charset="0"/>
              </a:rPr>
              <a:t>Electrical Engineer MSc, NTUA</a:t>
            </a:r>
            <a:endParaRPr lang="el-GR" sz="1200" dirty="0">
              <a:effectLst/>
              <a:latin typeface="Calibri" panose="020F0502020204030204" pitchFamily="34" charset="0"/>
              <a:ea typeface="Calibri" panose="020F0502020204030204" pitchFamily="34" charset="0"/>
            </a:endParaRPr>
          </a:p>
          <a:p>
            <a:pPr>
              <a:lnSpc>
                <a:spcPct val="150000"/>
              </a:lnSpc>
            </a:pPr>
            <a:r>
              <a:rPr lang="en-US" sz="1050" dirty="0">
                <a:solidFill>
                  <a:srgbClr val="002060"/>
                </a:solidFill>
                <a:effectLst/>
                <a:latin typeface="Calibri" panose="020F0502020204030204" pitchFamily="34" charset="0"/>
                <a:ea typeface="Calibri" panose="020F0502020204030204" pitchFamily="34" charset="0"/>
              </a:rPr>
              <a:t>Project Department, Sales </a:t>
            </a:r>
            <a:r>
              <a:rPr lang="en-US" sz="1050" dirty="0">
                <a:solidFill>
                  <a:srgbClr val="002060"/>
                </a:solidFill>
                <a:latin typeface="Calibri" panose="020F0502020204030204" pitchFamily="34" charset="0"/>
                <a:ea typeface="Calibri" panose="020F0502020204030204" pitchFamily="34" charset="0"/>
              </a:rPr>
              <a:t>Manager</a:t>
            </a:r>
          </a:p>
          <a:p>
            <a:pPr>
              <a:lnSpc>
                <a:spcPct val="150000"/>
              </a:lnSpc>
            </a:pPr>
            <a:r>
              <a:rPr lang="en-US" sz="1050" dirty="0">
                <a:solidFill>
                  <a:srgbClr val="002060"/>
                </a:solidFill>
                <a:latin typeface="Calibri" panose="020F0502020204030204" pitchFamily="34" charset="0"/>
                <a:ea typeface="Calibri" panose="020F0502020204030204" pitchFamily="34" charset="0"/>
              </a:rPr>
              <a:t>E: </a:t>
            </a:r>
            <a:r>
              <a:rPr lang="en-US" sz="1050" dirty="0">
                <a:solidFill>
                  <a:srgbClr val="002060"/>
                </a:solidFill>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a.angelidis@technava.gr</a:t>
            </a:r>
            <a:endParaRPr lang="el-GR" sz="1050" dirty="0">
              <a:solidFill>
                <a:srgbClr val="002060"/>
              </a:solidFill>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A135C64F-53A0-34ED-FD50-9E1F6DC22F61}"/>
              </a:ext>
            </a:extLst>
          </p:cNvPr>
          <p:cNvSpPr txBox="1"/>
          <p:nvPr/>
        </p:nvSpPr>
        <p:spPr>
          <a:xfrm>
            <a:off x="1844040" y="1652052"/>
            <a:ext cx="4572000" cy="707886"/>
          </a:xfrm>
          <a:prstGeom prst="rect">
            <a:avLst/>
          </a:prstGeom>
          <a:noFill/>
        </p:spPr>
        <p:txBody>
          <a:bodyPr wrap="square">
            <a:spAutoFit/>
          </a:bodyPr>
          <a:lstStyle/>
          <a:p>
            <a:pPr marL="0" indent="0" algn="ctr">
              <a:buFont typeface="Montserrat Light"/>
              <a:buNone/>
            </a:pPr>
            <a:r>
              <a:rPr lang="en-US" sz="4000" b="1" u="sng"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Thank you</a:t>
            </a:r>
          </a:p>
        </p:txBody>
      </p:sp>
    </p:spTree>
    <p:extLst>
      <p:ext uri="{BB962C8B-B14F-4D97-AF65-F5344CB8AC3E}">
        <p14:creationId xmlns:p14="http://schemas.microsoft.com/office/powerpoint/2010/main" val="223705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344"/>
        <p:cNvGrpSpPr/>
        <p:nvPr/>
      </p:nvGrpSpPr>
      <p:grpSpPr>
        <a:xfrm>
          <a:off x="0" y="0"/>
          <a:ext cx="0" cy="0"/>
          <a:chOff x="0" y="0"/>
          <a:chExt cx="0" cy="0"/>
        </a:xfrm>
      </p:grpSpPr>
      <p:pic>
        <p:nvPicPr>
          <p:cNvPr id="5" name="Picture 4">
            <a:extLst>
              <a:ext uri="{FF2B5EF4-FFF2-40B4-BE49-F238E27FC236}">
                <a16:creationId xmlns:a16="http://schemas.microsoft.com/office/drawing/2014/main" id="{054CB888-5DFA-6EBB-332F-14CD684714BD}"/>
              </a:ext>
            </a:extLst>
          </p:cNvPr>
          <p:cNvPicPr>
            <a:picLocks noChangeAspect="1"/>
          </p:cNvPicPr>
          <p:nvPr/>
        </p:nvPicPr>
        <p:blipFill>
          <a:blip r:embed="rId3"/>
          <a:stretch>
            <a:fillRect/>
          </a:stretch>
        </p:blipFill>
        <p:spPr>
          <a:xfrm>
            <a:off x="1000744" y="338137"/>
            <a:ext cx="7142512" cy="4467225"/>
          </a:xfrm>
          <a:prstGeom prst="rect">
            <a:avLst/>
          </a:prstGeom>
        </p:spPr>
      </p:pic>
    </p:spTree>
    <p:extLst>
      <p:ext uri="{BB962C8B-B14F-4D97-AF65-F5344CB8AC3E}">
        <p14:creationId xmlns:p14="http://schemas.microsoft.com/office/powerpoint/2010/main" val="604862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4" name="TextBox 3">
            <a:extLst>
              <a:ext uri="{FF2B5EF4-FFF2-40B4-BE49-F238E27FC236}">
                <a16:creationId xmlns:a16="http://schemas.microsoft.com/office/drawing/2014/main" id="{601A16E4-018B-1F58-8728-17AE05BB348D}"/>
              </a:ext>
            </a:extLst>
          </p:cNvPr>
          <p:cNvSpPr txBox="1"/>
          <p:nvPr/>
        </p:nvSpPr>
        <p:spPr>
          <a:xfrm>
            <a:off x="106679" y="204252"/>
            <a:ext cx="9037321" cy="4952574"/>
          </a:xfrm>
          <a:prstGeom prst="rect">
            <a:avLst/>
          </a:prstGeom>
          <a:noFill/>
        </p:spPr>
        <p:txBody>
          <a:bodyPr wrap="square">
            <a:spAutoFit/>
          </a:bodyPr>
          <a:lstStyle/>
          <a:p>
            <a:pPr marL="0" indent="0">
              <a:buFont typeface="Montserrat Light"/>
              <a:buNone/>
            </a:pPr>
            <a:r>
              <a:rPr lang="en-US" sz="16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en-US" sz="2400" b="1" dirty="0">
                <a:latin typeface="Arial Nova Cond Light" panose="020B0604020202020204" pitchFamily="34" charset="0"/>
              </a:rPr>
              <a:t>The challenge: </a:t>
            </a:r>
          </a:p>
          <a:p>
            <a:pPr marL="0" indent="0">
              <a:lnSpc>
                <a:spcPct val="150000"/>
              </a:lnSpc>
              <a:buFont typeface="Montserrat Light"/>
              <a:buNone/>
            </a:pPr>
            <a:r>
              <a:rPr lang="en-US" sz="14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Accurate &amp; Optimized :</a:t>
            </a:r>
          </a:p>
          <a:p>
            <a:pPr marL="285750" indent="-285750">
              <a:lnSpc>
                <a:spcPct val="200000"/>
              </a:lnSpc>
              <a:buFont typeface="Wingdings" panose="05000000000000000000" pitchFamily="2" charset="2"/>
              <a:buChar char="§"/>
            </a:pP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Speed &amp; Consumption tables for chartering purposes (</a:t>
            </a:r>
            <a:r>
              <a:rPr lang="en-US" b="1"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vessel competitiveness )</a:t>
            </a: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p>
          <a:p>
            <a:pPr marL="285750" indent="-285750">
              <a:lnSpc>
                <a:spcPct val="200000"/>
              </a:lnSpc>
              <a:buFont typeface="Wingdings" panose="05000000000000000000" pitchFamily="2" charset="2"/>
              <a:buChar char="§"/>
            </a:pP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Calculation of past and Prediction of future CII for various conditions (draft, trim, fouling, weather, </a:t>
            </a:r>
            <a:r>
              <a:rPr lang="en-US" b="1"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etc</a:t>
            </a: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marL="285750" indent="-285750">
              <a:lnSpc>
                <a:spcPct val="200000"/>
              </a:lnSpc>
              <a:buFont typeface="Wingdings" panose="05000000000000000000" pitchFamily="2" charset="2"/>
              <a:buChar char="§"/>
            </a:pP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Calculation of MRV related CO2e emissions </a:t>
            </a:r>
          </a:p>
          <a:p>
            <a:pPr>
              <a:lnSpc>
                <a:spcPct val="150000"/>
              </a:lnSpc>
            </a:pP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EU ETS exposure. How many EUAs to acquire</a:t>
            </a:r>
          </a:p>
          <a:p>
            <a:pPr>
              <a:lnSpc>
                <a:spcPct val="150000"/>
              </a:lnSpc>
            </a:pP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a:t>
            </a:r>
            <a:r>
              <a:rPr lang="en-US" b="1"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FuelEU</a:t>
            </a: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Maritime.  Penalty related to mass of fuel consumed</a:t>
            </a:r>
          </a:p>
          <a:p>
            <a:pPr marL="285750" indent="-285750">
              <a:lnSpc>
                <a:spcPct val="200000"/>
              </a:lnSpc>
              <a:buFont typeface="Wingdings" panose="05000000000000000000" pitchFamily="2" charset="2"/>
              <a:buChar char="§"/>
            </a:pP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Evaluation of ESDs</a:t>
            </a:r>
          </a:p>
          <a:p>
            <a:pPr marL="285750" indent="-285750">
              <a:lnSpc>
                <a:spcPct val="200000"/>
              </a:lnSpc>
              <a:buFont typeface="Wingdings" panose="05000000000000000000" pitchFamily="2" charset="2"/>
              <a:buChar char="§"/>
            </a:pP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Vessel Performance at different speeds/power</a:t>
            </a:r>
          </a:p>
          <a:p>
            <a:pPr marL="285750" indent="-285750">
              <a:lnSpc>
                <a:spcPct val="200000"/>
              </a:lnSpc>
              <a:buFont typeface="Wingdings" panose="05000000000000000000" pitchFamily="2" charset="2"/>
              <a:buChar char="§"/>
            </a:pP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Identification of Source of Underperformance</a:t>
            </a:r>
          </a:p>
          <a:p>
            <a:endParaRPr lang="el-GR"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Locate and solve data inconsistencies between “sensors’ measured” and “vessel reported” (</a:t>
            </a:r>
            <a:r>
              <a:rPr lang="en-US" b="1"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e.g</a:t>
            </a: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tanks’ soundings FOC, </a:t>
            </a:r>
            <a:r>
              <a:rPr lang="en-US" b="1"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etc</a:t>
            </a:r>
            <a:r>
              <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marL="285750" indent="-285750">
              <a:lnSpc>
                <a:spcPct val="150000"/>
              </a:lnSpc>
              <a:buFontTx/>
              <a:buChar char="-"/>
            </a:pPr>
            <a:endParaRPr lang="en-US"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2984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29" name="Rectangle 28">
            <a:extLst>
              <a:ext uri="{FF2B5EF4-FFF2-40B4-BE49-F238E27FC236}">
                <a16:creationId xmlns:a16="http://schemas.microsoft.com/office/drawing/2014/main" id="{D42994D3-EC3D-F1A7-CCA8-4A5ED538CCB2}"/>
              </a:ext>
            </a:extLst>
          </p:cNvPr>
          <p:cNvSpPr/>
          <p:nvPr/>
        </p:nvSpPr>
        <p:spPr>
          <a:xfrm>
            <a:off x="413273" y="754953"/>
            <a:ext cx="1469306" cy="116401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E57EF50-A4E2-84F0-99F0-3BEE2A04983E}"/>
              </a:ext>
            </a:extLst>
          </p:cNvPr>
          <p:cNvSpPr txBox="1"/>
          <p:nvPr/>
        </p:nvSpPr>
        <p:spPr>
          <a:xfrm>
            <a:off x="456875" y="900465"/>
            <a:ext cx="1366452" cy="738664"/>
          </a:xfrm>
          <a:prstGeom prst="rect">
            <a:avLst/>
          </a:prstGeom>
          <a:noFill/>
        </p:spPr>
        <p:txBody>
          <a:bodyPr wrap="square" rtlCol="0">
            <a:spAutoFit/>
          </a:bodyPr>
          <a:lstStyle/>
          <a:p>
            <a:r>
              <a:rPr lang="en-US" b="1" dirty="0"/>
              <a:t>Accurate </a:t>
            </a:r>
          </a:p>
          <a:p>
            <a:r>
              <a:rPr lang="en-US" b="1" dirty="0"/>
              <a:t>Consumption</a:t>
            </a:r>
          </a:p>
          <a:p>
            <a:r>
              <a:rPr lang="en-US" b="1" dirty="0"/>
              <a:t>Measurement</a:t>
            </a:r>
          </a:p>
        </p:txBody>
      </p:sp>
      <p:cxnSp>
        <p:nvCxnSpPr>
          <p:cNvPr id="31" name="Straight Arrow Connector 30">
            <a:extLst>
              <a:ext uri="{FF2B5EF4-FFF2-40B4-BE49-F238E27FC236}">
                <a16:creationId xmlns:a16="http://schemas.microsoft.com/office/drawing/2014/main" id="{F2310AD9-5B41-C0FA-B5D9-11ADAD6FB797}"/>
              </a:ext>
            </a:extLst>
          </p:cNvPr>
          <p:cNvCxnSpPr>
            <a:cxnSpLocks/>
          </p:cNvCxnSpPr>
          <p:nvPr/>
        </p:nvCxnSpPr>
        <p:spPr>
          <a:xfrm>
            <a:off x="1049561" y="1977639"/>
            <a:ext cx="0" cy="540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C51D128-3663-4A66-74A8-06D7451008B8}"/>
              </a:ext>
            </a:extLst>
          </p:cNvPr>
          <p:cNvSpPr txBox="1"/>
          <p:nvPr/>
        </p:nvSpPr>
        <p:spPr>
          <a:xfrm>
            <a:off x="2488838" y="932274"/>
            <a:ext cx="1353905" cy="738664"/>
          </a:xfrm>
          <a:prstGeom prst="rect">
            <a:avLst/>
          </a:prstGeom>
          <a:noFill/>
        </p:spPr>
        <p:txBody>
          <a:bodyPr wrap="square" rtlCol="0">
            <a:spAutoFit/>
          </a:bodyPr>
          <a:lstStyle/>
          <a:p>
            <a:r>
              <a:rPr lang="en-US" b="1" dirty="0"/>
              <a:t>Accurate </a:t>
            </a:r>
          </a:p>
          <a:p>
            <a:r>
              <a:rPr lang="en-US" b="1" dirty="0"/>
              <a:t>Shaft Power</a:t>
            </a:r>
          </a:p>
          <a:p>
            <a:r>
              <a:rPr lang="en-US" b="1" dirty="0"/>
              <a:t>Measurement</a:t>
            </a:r>
          </a:p>
        </p:txBody>
      </p:sp>
      <p:sp>
        <p:nvSpPr>
          <p:cNvPr id="33" name="Rectangle 32">
            <a:extLst>
              <a:ext uri="{FF2B5EF4-FFF2-40B4-BE49-F238E27FC236}">
                <a16:creationId xmlns:a16="http://schemas.microsoft.com/office/drawing/2014/main" id="{305F9D65-3F85-1F9B-60B5-86CEB7EB6DFB}"/>
              </a:ext>
            </a:extLst>
          </p:cNvPr>
          <p:cNvSpPr/>
          <p:nvPr/>
        </p:nvSpPr>
        <p:spPr>
          <a:xfrm>
            <a:off x="2416730" y="725463"/>
            <a:ext cx="1498123" cy="116401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us Sign 35">
            <a:extLst>
              <a:ext uri="{FF2B5EF4-FFF2-40B4-BE49-F238E27FC236}">
                <a16:creationId xmlns:a16="http://schemas.microsoft.com/office/drawing/2014/main" id="{4A348192-87F3-A35C-BECA-FB1B850E333E}"/>
              </a:ext>
            </a:extLst>
          </p:cNvPr>
          <p:cNvSpPr/>
          <p:nvPr/>
        </p:nvSpPr>
        <p:spPr>
          <a:xfrm>
            <a:off x="1959342" y="1171405"/>
            <a:ext cx="323194" cy="3868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Plus Sign 36">
            <a:extLst>
              <a:ext uri="{FF2B5EF4-FFF2-40B4-BE49-F238E27FC236}">
                <a16:creationId xmlns:a16="http://schemas.microsoft.com/office/drawing/2014/main" id="{E2F1B534-343A-9081-7999-12E4BBD58546}"/>
              </a:ext>
            </a:extLst>
          </p:cNvPr>
          <p:cNvSpPr/>
          <p:nvPr/>
        </p:nvSpPr>
        <p:spPr>
          <a:xfrm>
            <a:off x="4021969" y="1173238"/>
            <a:ext cx="323194" cy="3868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4498F95A-A776-CDD3-BD43-AB550DE82F84}"/>
              </a:ext>
            </a:extLst>
          </p:cNvPr>
          <p:cNvSpPr txBox="1"/>
          <p:nvPr/>
        </p:nvSpPr>
        <p:spPr>
          <a:xfrm>
            <a:off x="4572000" y="920514"/>
            <a:ext cx="1211177" cy="738664"/>
          </a:xfrm>
          <a:prstGeom prst="rect">
            <a:avLst/>
          </a:prstGeom>
          <a:noFill/>
        </p:spPr>
        <p:txBody>
          <a:bodyPr wrap="square" rtlCol="0">
            <a:spAutoFit/>
          </a:bodyPr>
          <a:lstStyle/>
          <a:p>
            <a:r>
              <a:rPr lang="en-US" b="1" dirty="0"/>
              <a:t>Data</a:t>
            </a:r>
          </a:p>
          <a:p>
            <a:r>
              <a:rPr lang="en-US" b="1" dirty="0"/>
              <a:t>Acquisition      </a:t>
            </a:r>
          </a:p>
          <a:p>
            <a:r>
              <a:rPr lang="en-US" b="1" dirty="0"/>
              <a:t>Platform</a:t>
            </a:r>
          </a:p>
        </p:txBody>
      </p:sp>
      <p:sp>
        <p:nvSpPr>
          <p:cNvPr id="39" name="Rectangle 38">
            <a:extLst>
              <a:ext uri="{FF2B5EF4-FFF2-40B4-BE49-F238E27FC236}">
                <a16:creationId xmlns:a16="http://schemas.microsoft.com/office/drawing/2014/main" id="{31EBA2A3-B6CE-F449-4897-8B952FAD5A2F}"/>
              </a:ext>
            </a:extLst>
          </p:cNvPr>
          <p:cNvSpPr/>
          <p:nvPr/>
        </p:nvSpPr>
        <p:spPr>
          <a:xfrm>
            <a:off x="4449004" y="750567"/>
            <a:ext cx="1498123" cy="113891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9F9F6D68-1708-99E9-2944-468F7AB05AFD}"/>
              </a:ext>
            </a:extLst>
          </p:cNvPr>
          <p:cNvPicPr>
            <a:picLocks noChangeAspect="1"/>
          </p:cNvPicPr>
          <p:nvPr/>
        </p:nvPicPr>
        <p:blipFill>
          <a:blip r:embed="rId3"/>
          <a:stretch>
            <a:fillRect/>
          </a:stretch>
        </p:blipFill>
        <p:spPr>
          <a:xfrm>
            <a:off x="4087177" y="2533734"/>
            <a:ext cx="1741292" cy="1634585"/>
          </a:xfrm>
          <a:prstGeom prst="rect">
            <a:avLst/>
          </a:prstGeom>
        </p:spPr>
      </p:pic>
      <p:sp>
        <p:nvSpPr>
          <p:cNvPr id="41" name="TextBox 40">
            <a:extLst>
              <a:ext uri="{FF2B5EF4-FFF2-40B4-BE49-F238E27FC236}">
                <a16:creationId xmlns:a16="http://schemas.microsoft.com/office/drawing/2014/main" id="{1EA0197E-4437-95F3-7E8F-74F899698FF4}"/>
              </a:ext>
            </a:extLst>
          </p:cNvPr>
          <p:cNvSpPr txBox="1"/>
          <p:nvPr/>
        </p:nvSpPr>
        <p:spPr>
          <a:xfrm>
            <a:off x="231525" y="4215911"/>
            <a:ext cx="1817151" cy="461665"/>
          </a:xfrm>
          <a:prstGeom prst="rect">
            <a:avLst/>
          </a:prstGeom>
          <a:noFill/>
        </p:spPr>
        <p:txBody>
          <a:bodyPr wrap="square" rtlCol="0">
            <a:spAutoFit/>
          </a:bodyPr>
          <a:lstStyle/>
          <a:p>
            <a:r>
              <a:rPr lang="en-US" sz="1200" b="1" dirty="0">
                <a:latin typeface="Amasis MT Pro Black" panose="020B0604020202020204" pitchFamily="18" charset="0"/>
              </a:rPr>
              <a:t>TRICOR </a:t>
            </a:r>
          </a:p>
          <a:p>
            <a:r>
              <a:rPr lang="en-US" sz="1200" b="1" dirty="0">
                <a:latin typeface="Amasis MT Pro Black" panose="020B0604020202020204" pitchFamily="18" charset="0"/>
              </a:rPr>
              <a:t>Mass Flowmeters</a:t>
            </a:r>
          </a:p>
        </p:txBody>
      </p:sp>
      <p:sp>
        <p:nvSpPr>
          <p:cNvPr id="42" name="TextBox 41">
            <a:extLst>
              <a:ext uri="{FF2B5EF4-FFF2-40B4-BE49-F238E27FC236}">
                <a16:creationId xmlns:a16="http://schemas.microsoft.com/office/drawing/2014/main" id="{A612A38E-0C3A-5C8F-72D3-D7FCEAE8FE2A}"/>
              </a:ext>
            </a:extLst>
          </p:cNvPr>
          <p:cNvSpPr txBox="1"/>
          <p:nvPr/>
        </p:nvSpPr>
        <p:spPr>
          <a:xfrm>
            <a:off x="2269310" y="4242859"/>
            <a:ext cx="1597416" cy="461665"/>
          </a:xfrm>
          <a:prstGeom prst="rect">
            <a:avLst/>
          </a:prstGeom>
          <a:noFill/>
        </p:spPr>
        <p:txBody>
          <a:bodyPr wrap="square" rtlCol="0">
            <a:spAutoFit/>
          </a:bodyPr>
          <a:lstStyle/>
          <a:p>
            <a:r>
              <a:rPr lang="en-US" sz="1200" b="1" dirty="0">
                <a:latin typeface="Amasis MT Pro Black" panose="020B0604020202020204" pitchFamily="18" charset="0"/>
              </a:rPr>
              <a:t>CHRIS-MARINE </a:t>
            </a:r>
          </a:p>
          <a:p>
            <a:r>
              <a:rPr lang="en-US" sz="1200" b="1" dirty="0">
                <a:latin typeface="Amasis MT Pro Black" panose="020B0604020202020204" pitchFamily="18" charset="0"/>
              </a:rPr>
              <a:t>Torquemeters</a:t>
            </a:r>
          </a:p>
        </p:txBody>
      </p:sp>
      <p:sp>
        <p:nvSpPr>
          <p:cNvPr id="43" name="TextBox 42">
            <a:extLst>
              <a:ext uri="{FF2B5EF4-FFF2-40B4-BE49-F238E27FC236}">
                <a16:creationId xmlns:a16="http://schemas.microsoft.com/office/drawing/2014/main" id="{DDC69C82-59AB-DD56-B190-FE73875CEBC7}"/>
              </a:ext>
            </a:extLst>
          </p:cNvPr>
          <p:cNvSpPr txBox="1"/>
          <p:nvPr/>
        </p:nvSpPr>
        <p:spPr>
          <a:xfrm>
            <a:off x="4122892" y="4229760"/>
            <a:ext cx="1817151" cy="461665"/>
          </a:xfrm>
          <a:prstGeom prst="rect">
            <a:avLst/>
          </a:prstGeom>
          <a:noFill/>
        </p:spPr>
        <p:txBody>
          <a:bodyPr wrap="square" rtlCol="0">
            <a:spAutoFit/>
          </a:bodyPr>
          <a:lstStyle/>
          <a:p>
            <a:r>
              <a:rPr lang="en-US" sz="1200" b="1" dirty="0">
                <a:latin typeface="Amasis MT Pro Black" panose="020B0604020202020204" pitchFamily="18" charset="0"/>
              </a:rPr>
              <a:t>CHRIS-MARINE</a:t>
            </a:r>
          </a:p>
          <a:p>
            <a:r>
              <a:rPr lang="en-US" sz="1200" b="1" dirty="0">
                <a:latin typeface="Amasis MT Pro Black" panose="020B0604020202020204" pitchFamily="18" charset="0"/>
              </a:rPr>
              <a:t>SPEAT</a:t>
            </a:r>
          </a:p>
        </p:txBody>
      </p:sp>
      <p:sp>
        <p:nvSpPr>
          <p:cNvPr id="44" name="Plus Sign 43">
            <a:extLst>
              <a:ext uri="{FF2B5EF4-FFF2-40B4-BE49-F238E27FC236}">
                <a16:creationId xmlns:a16="http://schemas.microsoft.com/office/drawing/2014/main" id="{2EAA0EAC-8DBB-11AF-1D90-134AE4F3E350}"/>
              </a:ext>
            </a:extLst>
          </p:cNvPr>
          <p:cNvSpPr/>
          <p:nvPr/>
        </p:nvSpPr>
        <p:spPr>
          <a:xfrm>
            <a:off x="6148915" y="1173238"/>
            <a:ext cx="323194" cy="38688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3BC774B-E514-ECAC-C55F-A9466D180D47}"/>
              </a:ext>
            </a:extLst>
          </p:cNvPr>
          <p:cNvSpPr/>
          <p:nvPr/>
        </p:nvSpPr>
        <p:spPr>
          <a:xfrm>
            <a:off x="6636216" y="764240"/>
            <a:ext cx="1989624" cy="112524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045C7F42-4A83-89E8-AE82-9026345F6325}"/>
              </a:ext>
            </a:extLst>
          </p:cNvPr>
          <p:cNvSpPr txBox="1"/>
          <p:nvPr/>
        </p:nvSpPr>
        <p:spPr>
          <a:xfrm>
            <a:off x="6120815" y="4168319"/>
            <a:ext cx="2642950" cy="523220"/>
          </a:xfrm>
          <a:prstGeom prst="rect">
            <a:avLst/>
          </a:prstGeom>
          <a:noFill/>
        </p:spPr>
        <p:txBody>
          <a:bodyPr wrap="square" rtlCol="0">
            <a:spAutoFit/>
          </a:bodyPr>
          <a:lstStyle/>
          <a:p>
            <a:r>
              <a:rPr lang="en-US" sz="1400" b="1" dirty="0">
                <a:latin typeface="Amasis MT Pro Black" panose="020B0604020202020204" pitchFamily="18" charset="0"/>
              </a:rPr>
              <a:t>PROPULSION ANALYTICS</a:t>
            </a:r>
          </a:p>
          <a:p>
            <a:r>
              <a:rPr lang="en-US" sz="1400" b="1" dirty="0">
                <a:latin typeface="Amasis MT Pro Black" panose="020B0604020202020204" pitchFamily="18" charset="0"/>
              </a:rPr>
              <a:t>Software</a:t>
            </a:r>
          </a:p>
        </p:txBody>
      </p:sp>
      <p:sp>
        <p:nvSpPr>
          <p:cNvPr id="47" name="TextBox 46">
            <a:extLst>
              <a:ext uri="{FF2B5EF4-FFF2-40B4-BE49-F238E27FC236}">
                <a16:creationId xmlns:a16="http://schemas.microsoft.com/office/drawing/2014/main" id="{164798E6-F9B8-AC1C-6479-387274BF1DDB}"/>
              </a:ext>
            </a:extLst>
          </p:cNvPr>
          <p:cNvSpPr txBox="1"/>
          <p:nvPr/>
        </p:nvSpPr>
        <p:spPr>
          <a:xfrm>
            <a:off x="6851095" y="939870"/>
            <a:ext cx="1690925" cy="738664"/>
          </a:xfrm>
          <a:prstGeom prst="rect">
            <a:avLst/>
          </a:prstGeom>
          <a:noFill/>
        </p:spPr>
        <p:txBody>
          <a:bodyPr wrap="square" rtlCol="0">
            <a:spAutoFit/>
          </a:bodyPr>
          <a:lstStyle/>
          <a:p>
            <a:r>
              <a:rPr lang="en-US" b="1" dirty="0"/>
              <a:t>Engine &amp; Vessel </a:t>
            </a:r>
          </a:p>
          <a:p>
            <a:r>
              <a:rPr lang="en-US" b="1" dirty="0"/>
              <a:t>Performance </a:t>
            </a:r>
          </a:p>
          <a:p>
            <a:r>
              <a:rPr lang="en-US" b="1" dirty="0"/>
              <a:t>Analysis</a:t>
            </a:r>
          </a:p>
        </p:txBody>
      </p:sp>
      <p:sp>
        <p:nvSpPr>
          <p:cNvPr id="48" name="Right Brace 47">
            <a:extLst>
              <a:ext uri="{FF2B5EF4-FFF2-40B4-BE49-F238E27FC236}">
                <a16:creationId xmlns:a16="http://schemas.microsoft.com/office/drawing/2014/main" id="{2F7CDC86-37D2-6E41-71E4-253A12E052A4}"/>
              </a:ext>
            </a:extLst>
          </p:cNvPr>
          <p:cNvSpPr/>
          <p:nvPr/>
        </p:nvSpPr>
        <p:spPr>
          <a:xfrm rot="5400000">
            <a:off x="3938744" y="-3145710"/>
            <a:ext cx="440428" cy="749136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2D95D684-2DB7-F47F-28D4-731D59288F46}"/>
              </a:ext>
            </a:extLst>
          </p:cNvPr>
          <p:cNvSpPr txBox="1"/>
          <p:nvPr/>
        </p:nvSpPr>
        <p:spPr>
          <a:xfrm>
            <a:off x="2041266" y="86736"/>
            <a:ext cx="4091822" cy="461665"/>
          </a:xfrm>
          <a:prstGeom prst="rect">
            <a:avLst/>
          </a:prstGeom>
          <a:noFill/>
        </p:spPr>
        <p:txBody>
          <a:bodyPr wrap="square" rtlCol="0">
            <a:spAutoFit/>
          </a:bodyPr>
          <a:lstStyle/>
          <a:p>
            <a:pPr algn="ctr"/>
            <a:r>
              <a:rPr lang="en-US" sz="2400" b="1" dirty="0">
                <a:latin typeface="Arial Nova Cond Light" panose="020B0604020202020204" pitchFamily="34" charset="0"/>
              </a:rPr>
              <a:t>Performance Analysis Package </a:t>
            </a:r>
          </a:p>
        </p:txBody>
      </p:sp>
      <p:cxnSp>
        <p:nvCxnSpPr>
          <p:cNvPr id="50" name="Straight Arrow Connector 49">
            <a:extLst>
              <a:ext uri="{FF2B5EF4-FFF2-40B4-BE49-F238E27FC236}">
                <a16:creationId xmlns:a16="http://schemas.microsoft.com/office/drawing/2014/main" id="{59E8DF13-021E-1738-D4AF-711392FB41B5}"/>
              </a:ext>
            </a:extLst>
          </p:cNvPr>
          <p:cNvCxnSpPr>
            <a:cxnSpLocks/>
          </p:cNvCxnSpPr>
          <p:nvPr/>
        </p:nvCxnSpPr>
        <p:spPr>
          <a:xfrm>
            <a:off x="3034687" y="1918970"/>
            <a:ext cx="0" cy="540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F5C0E4D-F665-630D-EBA0-95BFDBD2EEBC}"/>
              </a:ext>
            </a:extLst>
          </p:cNvPr>
          <p:cNvCxnSpPr>
            <a:cxnSpLocks/>
          </p:cNvCxnSpPr>
          <p:nvPr/>
        </p:nvCxnSpPr>
        <p:spPr>
          <a:xfrm>
            <a:off x="5031468" y="1977639"/>
            <a:ext cx="0" cy="540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447D188-F33E-5651-3466-EF6F1AABC12E}"/>
              </a:ext>
            </a:extLst>
          </p:cNvPr>
          <p:cNvCxnSpPr>
            <a:cxnSpLocks/>
          </p:cNvCxnSpPr>
          <p:nvPr/>
        </p:nvCxnSpPr>
        <p:spPr>
          <a:xfrm>
            <a:off x="7366980" y="1977638"/>
            <a:ext cx="0" cy="540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2167DD8D-A827-A987-33A2-3C8263387717}"/>
              </a:ext>
            </a:extLst>
          </p:cNvPr>
          <p:cNvPicPr>
            <a:picLocks noChangeAspect="1"/>
          </p:cNvPicPr>
          <p:nvPr/>
        </p:nvPicPr>
        <p:blipFill rotWithShape="1">
          <a:blip r:embed="rId4"/>
          <a:srcRect t="9944"/>
          <a:stretch/>
        </p:blipFill>
        <p:spPr>
          <a:xfrm>
            <a:off x="6162913" y="2614350"/>
            <a:ext cx="2642949" cy="1410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0" name="Picture 2" descr="Shaftpower">
            <a:extLst>
              <a:ext uri="{FF2B5EF4-FFF2-40B4-BE49-F238E27FC236}">
                <a16:creationId xmlns:a16="http://schemas.microsoft.com/office/drawing/2014/main" id="{953E0B62-B759-28BA-8B8D-0CE784304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650" y="2533736"/>
            <a:ext cx="1380305" cy="164964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84A84F6A-CD4C-AE2B-2962-93E60BB56CB7}"/>
              </a:ext>
            </a:extLst>
          </p:cNvPr>
          <p:cNvPicPr>
            <a:picLocks noChangeAspect="1"/>
          </p:cNvPicPr>
          <p:nvPr/>
        </p:nvPicPr>
        <p:blipFill>
          <a:blip r:embed="rId6"/>
          <a:stretch>
            <a:fillRect/>
          </a:stretch>
        </p:blipFill>
        <p:spPr>
          <a:xfrm>
            <a:off x="246279" y="2533734"/>
            <a:ext cx="1741292" cy="1649645"/>
          </a:xfrm>
          <a:prstGeom prst="rect">
            <a:avLst/>
          </a:prstGeom>
        </p:spPr>
      </p:pic>
    </p:spTree>
    <p:extLst>
      <p:ext uri="{BB962C8B-B14F-4D97-AF65-F5344CB8AC3E}">
        <p14:creationId xmlns:p14="http://schemas.microsoft.com/office/powerpoint/2010/main" val="35167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4" name="TextBox 3">
            <a:extLst>
              <a:ext uri="{FF2B5EF4-FFF2-40B4-BE49-F238E27FC236}">
                <a16:creationId xmlns:a16="http://schemas.microsoft.com/office/drawing/2014/main" id="{1B468FEB-3232-6755-D794-C90551D9591C}"/>
              </a:ext>
            </a:extLst>
          </p:cNvPr>
          <p:cNvSpPr txBox="1"/>
          <p:nvPr/>
        </p:nvSpPr>
        <p:spPr>
          <a:xfrm>
            <a:off x="152400" y="135672"/>
            <a:ext cx="4572000" cy="369332"/>
          </a:xfrm>
          <a:prstGeom prst="rect">
            <a:avLst/>
          </a:prstGeom>
          <a:noFill/>
        </p:spPr>
        <p:txBody>
          <a:bodyPr wrap="square">
            <a:spAutoFit/>
          </a:bodyPr>
          <a:lstStyle/>
          <a:p>
            <a:pPr marL="0" indent="0">
              <a:buFont typeface="Montserrat Light"/>
              <a:buNone/>
            </a:pPr>
            <a:r>
              <a:rPr lang="en-US"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   </a:t>
            </a:r>
            <a:r>
              <a:rPr lang="en-US" sz="1800" b="1" u="sng"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TRICOR    CORIOLIS MASS FLOW METERS</a:t>
            </a:r>
          </a:p>
        </p:txBody>
      </p:sp>
      <p:pic>
        <p:nvPicPr>
          <p:cNvPr id="4098" name="Picture 2">
            <a:extLst>
              <a:ext uri="{FF2B5EF4-FFF2-40B4-BE49-F238E27FC236}">
                <a16:creationId xmlns:a16="http://schemas.microsoft.com/office/drawing/2014/main" id="{30BC8711-5324-C1EE-E166-E061B4DD9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686300"/>
            <a:ext cx="1222408"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95EF540-74CA-DCF2-B1FC-7FD48D80CC30}"/>
              </a:ext>
            </a:extLst>
          </p:cNvPr>
          <p:cNvPicPr>
            <a:picLocks noChangeAspect="1"/>
          </p:cNvPicPr>
          <p:nvPr/>
        </p:nvPicPr>
        <p:blipFill>
          <a:blip r:embed="rId4"/>
          <a:stretch>
            <a:fillRect/>
          </a:stretch>
        </p:blipFill>
        <p:spPr>
          <a:xfrm>
            <a:off x="5165085" y="2193579"/>
            <a:ext cx="3738569" cy="2568921"/>
          </a:xfrm>
          <a:prstGeom prst="rect">
            <a:avLst/>
          </a:prstGeom>
        </p:spPr>
      </p:pic>
      <p:pic>
        <p:nvPicPr>
          <p:cNvPr id="13" name="Picture 12">
            <a:extLst>
              <a:ext uri="{FF2B5EF4-FFF2-40B4-BE49-F238E27FC236}">
                <a16:creationId xmlns:a16="http://schemas.microsoft.com/office/drawing/2014/main" id="{4EC60E16-94BA-1CEF-82DE-98A1ABA41530}"/>
              </a:ext>
            </a:extLst>
          </p:cNvPr>
          <p:cNvPicPr>
            <a:picLocks noChangeAspect="1"/>
          </p:cNvPicPr>
          <p:nvPr/>
        </p:nvPicPr>
        <p:blipFill>
          <a:blip r:embed="rId5"/>
          <a:stretch>
            <a:fillRect/>
          </a:stretch>
        </p:blipFill>
        <p:spPr>
          <a:xfrm>
            <a:off x="19050" y="620559"/>
            <a:ext cx="4941713" cy="3296122"/>
          </a:xfrm>
          <a:prstGeom prst="rect">
            <a:avLst/>
          </a:prstGeom>
        </p:spPr>
      </p:pic>
    </p:spTree>
    <p:extLst>
      <p:ext uri="{BB962C8B-B14F-4D97-AF65-F5344CB8AC3E}">
        <p14:creationId xmlns:p14="http://schemas.microsoft.com/office/powerpoint/2010/main" val="3156966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N50_2x7_34_"/>
          <p:cNvPicPr>
            <a:picLocks noChangeAspect="1" noChangeArrowheads="1" noCrop="1"/>
          </p:cNvPicPr>
          <p:nvPr/>
        </p:nvPicPr>
        <p:blipFill>
          <a:blip r:embed="rId2" cstate="print"/>
          <a:srcRect/>
          <a:stretch>
            <a:fillRect/>
          </a:stretch>
        </p:blipFill>
        <p:spPr bwMode="auto">
          <a:xfrm>
            <a:off x="5887089" y="735808"/>
            <a:ext cx="2032957" cy="2752940"/>
          </a:xfrm>
          <a:prstGeom prst="flowChartExtract">
            <a:avLst/>
          </a:prstGeom>
          <a:noFill/>
          <a:ln w="9525">
            <a:noFill/>
            <a:miter lim="800000"/>
            <a:headEnd/>
            <a:tailEnd/>
          </a:ln>
        </p:spPr>
      </p:pic>
      <p:pic>
        <p:nvPicPr>
          <p:cNvPr id="6" name="Picture 3" descr="CN50_2x2_34_"/>
          <p:cNvPicPr>
            <a:picLocks noChangeAspect="1" noChangeArrowheads="1" noCrop="1"/>
          </p:cNvPicPr>
          <p:nvPr/>
        </p:nvPicPr>
        <p:blipFill>
          <a:blip r:embed="rId3" cstate="print"/>
          <a:srcRect/>
          <a:stretch>
            <a:fillRect/>
          </a:stretch>
        </p:blipFill>
        <p:spPr bwMode="auto">
          <a:xfrm>
            <a:off x="3616740" y="735808"/>
            <a:ext cx="2035166" cy="2752940"/>
          </a:xfrm>
          <a:prstGeom prst="flowChartExtract">
            <a:avLst/>
          </a:prstGeom>
          <a:noFill/>
          <a:ln w="9525">
            <a:noFill/>
            <a:miter lim="800000"/>
            <a:headEnd/>
            <a:tailEnd/>
          </a:ln>
        </p:spPr>
      </p:pic>
      <p:pic>
        <p:nvPicPr>
          <p:cNvPr id="7" name="Picture 8" descr="CN50_1_40x"/>
          <p:cNvPicPr>
            <a:picLocks noChangeAspect="1" noChangeArrowheads="1" noCrop="1"/>
          </p:cNvPicPr>
          <p:nvPr/>
        </p:nvPicPr>
        <p:blipFill>
          <a:blip r:embed="rId4" cstate="print"/>
          <a:srcRect/>
          <a:stretch>
            <a:fillRect/>
          </a:stretch>
        </p:blipFill>
        <p:spPr bwMode="auto">
          <a:xfrm>
            <a:off x="1348591" y="735807"/>
            <a:ext cx="2035166" cy="2754045"/>
          </a:xfrm>
          <a:prstGeom prst="flowChartExtract">
            <a:avLst/>
          </a:prstGeom>
          <a:noFill/>
          <a:ln w="9525">
            <a:noFill/>
            <a:miter lim="800000"/>
            <a:headEnd/>
            <a:tailEnd/>
          </a:ln>
        </p:spPr>
      </p:pic>
      <p:pic>
        <p:nvPicPr>
          <p:cNvPr id="11" name="Picture 4" descr="サイン1+位相差12_50_"/>
          <p:cNvPicPr>
            <a:picLocks noChangeAspect="1" noChangeArrowheads="1" noCrop="1"/>
          </p:cNvPicPr>
          <p:nvPr/>
        </p:nvPicPr>
        <p:blipFill>
          <a:blip r:embed="rId5" cstate="print"/>
          <a:srcRect/>
          <a:stretch>
            <a:fillRect/>
          </a:stretch>
        </p:blipFill>
        <p:spPr bwMode="auto">
          <a:xfrm>
            <a:off x="3667200" y="3489854"/>
            <a:ext cx="1691878" cy="745331"/>
          </a:xfrm>
          <a:prstGeom prst="rect">
            <a:avLst/>
          </a:prstGeom>
          <a:noFill/>
          <a:ln w="9525">
            <a:noFill/>
            <a:miter lim="800000"/>
            <a:headEnd/>
            <a:tailEnd/>
          </a:ln>
        </p:spPr>
      </p:pic>
      <p:pic>
        <p:nvPicPr>
          <p:cNvPr id="12" name="Picture 5" descr="サイン2+位相差12_50_"/>
          <p:cNvPicPr>
            <a:picLocks noChangeAspect="1" noChangeArrowheads="1" noCrop="1"/>
          </p:cNvPicPr>
          <p:nvPr/>
        </p:nvPicPr>
        <p:blipFill>
          <a:blip r:embed="rId6" cstate="print"/>
          <a:srcRect/>
          <a:stretch>
            <a:fillRect/>
          </a:stretch>
        </p:blipFill>
        <p:spPr bwMode="auto">
          <a:xfrm>
            <a:off x="6084169" y="3489852"/>
            <a:ext cx="1687115" cy="742950"/>
          </a:xfrm>
          <a:prstGeom prst="rect">
            <a:avLst/>
          </a:prstGeom>
          <a:noFill/>
          <a:ln w="9525">
            <a:noFill/>
            <a:miter lim="800000"/>
            <a:headEnd/>
            <a:tailEnd/>
          </a:ln>
        </p:spPr>
      </p:pic>
      <p:pic>
        <p:nvPicPr>
          <p:cNvPr id="13" name="Picture 7" descr="サイン1_50_"/>
          <p:cNvPicPr>
            <a:picLocks noChangeAspect="1" noChangeArrowheads="1" noCrop="1"/>
          </p:cNvPicPr>
          <p:nvPr/>
        </p:nvPicPr>
        <p:blipFill>
          <a:blip r:embed="rId7" cstate="print"/>
          <a:srcRect/>
          <a:stretch>
            <a:fillRect/>
          </a:stretch>
        </p:blipFill>
        <p:spPr bwMode="auto">
          <a:xfrm>
            <a:off x="1399051" y="3489852"/>
            <a:ext cx="1687116" cy="742950"/>
          </a:xfrm>
          <a:prstGeom prst="rect">
            <a:avLst/>
          </a:prstGeom>
          <a:noFill/>
          <a:ln w="9525">
            <a:noFill/>
            <a:miter lim="800000"/>
            <a:headEnd/>
            <a:tailEnd/>
          </a:ln>
        </p:spPr>
      </p:pic>
      <p:sp>
        <p:nvSpPr>
          <p:cNvPr id="15" name="Textplatzhalter 2"/>
          <p:cNvSpPr txBox="1">
            <a:spLocks/>
          </p:cNvSpPr>
          <p:nvPr/>
        </p:nvSpPr>
        <p:spPr>
          <a:xfrm>
            <a:off x="2250282" y="33468"/>
            <a:ext cx="5400061" cy="432048"/>
          </a:xfrm>
          <a:prstGeom prst="rect">
            <a:avLst/>
          </a:prstGeom>
        </p:spPr>
        <p:txBody>
          <a:bodyPr/>
          <a:lstStyle/>
          <a:p>
            <a:pPr marL="1285875" lvl="3" indent="-257175">
              <a:spcBef>
                <a:spcPct val="20000"/>
              </a:spcBef>
              <a:buClr>
                <a:srgbClr val="FF8A18"/>
              </a:buClr>
            </a:pPr>
            <a:r>
              <a:rPr lang="de-DE" sz="2400" u="sng" dirty="0">
                <a:solidFill>
                  <a:schemeClr val="tx1"/>
                </a:solidFill>
              </a:rPr>
              <a:t>Measuring Principle</a:t>
            </a:r>
          </a:p>
        </p:txBody>
      </p:sp>
      <p:sp>
        <p:nvSpPr>
          <p:cNvPr id="16" name="AutoShape 9"/>
          <p:cNvSpPr>
            <a:spLocks noChangeArrowheads="1"/>
          </p:cNvSpPr>
          <p:nvPr/>
        </p:nvSpPr>
        <p:spPr bwMode="auto">
          <a:xfrm>
            <a:off x="1146495" y="4223393"/>
            <a:ext cx="6642411" cy="585143"/>
          </a:xfrm>
          <a:prstGeom prst="leftRightArrow">
            <a:avLst>
              <a:gd name="adj1" fmla="val 57620"/>
              <a:gd name="adj2" fmla="val 78382"/>
            </a:avLst>
          </a:prstGeom>
          <a:gradFill rotWithShape="1">
            <a:gsLst>
              <a:gs pos="0">
                <a:srgbClr val="FFFFFF">
                  <a:alpha val="70000"/>
                </a:srgbClr>
              </a:gs>
              <a:gs pos="97000">
                <a:srgbClr val="3366FF">
                  <a:alpha val="70000"/>
                </a:srgbClr>
              </a:gs>
              <a:gs pos="100000">
                <a:srgbClr val="3366FF">
                  <a:alpha val="70000"/>
                </a:srgbClr>
              </a:gs>
            </a:gsLst>
            <a:lin ang="0" scaled="1"/>
          </a:gradFill>
          <a:ln w="9525" algn="ctr">
            <a:solidFill>
              <a:srgbClr val="0000FF"/>
            </a:solidFill>
            <a:miter lim="800000"/>
            <a:headEnd/>
            <a:tailEnd/>
          </a:ln>
        </p:spPr>
        <p:txBody>
          <a:bodyPr wrap="none" lIns="69056" tIns="34529" rIns="69056" bIns="34529" anchor="ctr"/>
          <a:lstStyle/>
          <a:p>
            <a:pPr marL="257175" indent="-257175">
              <a:spcBef>
                <a:spcPct val="50000"/>
              </a:spcBef>
            </a:pPr>
            <a:r>
              <a:rPr lang="de-DE" altLang="ja-JP" sz="1200" b="1" dirty="0" err="1">
                <a:solidFill>
                  <a:srgbClr val="0066FF"/>
                </a:solidFill>
                <a:latin typeface="Calibri" panose="020F0502020204030204" pitchFamily="34" charset="0"/>
                <a:ea typeface="Calibri" panose="020F0502020204030204" pitchFamily="34" charset="0"/>
                <a:cs typeface="Calibri" panose="020F0502020204030204" pitchFamily="34" charset="0"/>
              </a:rPr>
              <a:t>No</a:t>
            </a:r>
            <a:r>
              <a:rPr lang="de-DE" altLang="ja-JP" sz="1200" b="1" dirty="0">
                <a:solidFill>
                  <a:srgbClr val="0066FF"/>
                </a:solidFill>
                <a:latin typeface="Calibri" panose="020F0502020204030204" pitchFamily="34" charset="0"/>
                <a:ea typeface="Calibri" panose="020F0502020204030204" pitchFamily="34" charset="0"/>
                <a:cs typeface="Calibri" panose="020F0502020204030204" pitchFamily="34" charset="0"/>
              </a:rPr>
              <a:t> </a:t>
            </a:r>
            <a:r>
              <a:rPr lang="de-DE" altLang="ja-JP" sz="1200" b="1" dirty="0" err="1">
                <a:solidFill>
                  <a:srgbClr val="0066FF"/>
                </a:solidFill>
                <a:latin typeface="Calibri" panose="020F0502020204030204" pitchFamily="34" charset="0"/>
                <a:ea typeface="Calibri" panose="020F0502020204030204" pitchFamily="34" charset="0"/>
                <a:cs typeface="Calibri" panose="020F0502020204030204" pitchFamily="34" charset="0"/>
              </a:rPr>
              <a:t>flow</a:t>
            </a:r>
            <a:r>
              <a:rPr lang="de-DE" altLang="ja-JP" sz="1200" b="1" dirty="0">
                <a:solidFill>
                  <a:srgbClr val="0066FF"/>
                </a:solidFill>
                <a:latin typeface="Calibri" panose="020F0502020204030204" pitchFamily="34" charset="0"/>
                <a:ea typeface="Calibri" panose="020F0502020204030204" pitchFamily="34" charset="0"/>
                <a:cs typeface="Calibri" panose="020F0502020204030204" pitchFamily="34" charset="0"/>
              </a:rPr>
              <a:t>, </a:t>
            </a:r>
            <a:r>
              <a:rPr lang="de-DE" altLang="ja-JP" sz="1200" b="1" dirty="0" err="1">
                <a:solidFill>
                  <a:srgbClr val="0066FF"/>
                </a:solidFill>
                <a:latin typeface="Calibri" panose="020F0502020204030204" pitchFamily="34" charset="0"/>
                <a:ea typeface="Calibri" panose="020F0502020204030204" pitchFamily="34" charset="0"/>
                <a:cs typeface="Calibri" panose="020F0502020204030204" pitchFamily="34" charset="0"/>
              </a:rPr>
              <a:t>no</a:t>
            </a:r>
            <a:r>
              <a:rPr lang="de-DE" altLang="ja-JP" sz="1200" b="1" dirty="0">
                <a:solidFill>
                  <a:srgbClr val="0066FF"/>
                </a:solidFill>
                <a:latin typeface="Calibri" panose="020F0502020204030204" pitchFamily="34" charset="0"/>
                <a:ea typeface="Calibri" panose="020F0502020204030204" pitchFamily="34" charset="0"/>
                <a:cs typeface="Calibri" panose="020F0502020204030204" pitchFamily="34" charset="0"/>
              </a:rPr>
              <a:t> </a:t>
            </a:r>
            <a:r>
              <a:rPr lang="en-US" altLang="en-US" sz="1200" b="1" dirty="0">
                <a:solidFill>
                  <a:srgbClr val="0066FF"/>
                </a:solidFill>
                <a:latin typeface="Calibri" panose="020F0502020204030204" pitchFamily="34" charset="0"/>
                <a:ea typeface="Calibri" panose="020F0502020204030204" pitchFamily="34" charset="0"/>
                <a:cs typeface="Calibri" panose="020F0502020204030204" pitchFamily="34" charset="0"/>
              </a:rPr>
              <a:t>ΔT	            </a:t>
            </a:r>
            <a:r>
              <a:rPr lang="de-DE" altLang="ja-JP" sz="1200" b="1" dirty="0">
                <a:solidFill>
                  <a:srgbClr val="0066FF"/>
                </a:solidFill>
                <a:latin typeface="Calibri" panose="020F0502020204030204" pitchFamily="34" charset="0"/>
                <a:ea typeface="Calibri" panose="020F0502020204030204" pitchFamily="34" charset="0"/>
                <a:cs typeface="Calibri" panose="020F0502020204030204" pitchFamily="34" charset="0"/>
              </a:rPr>
              <a:t>Small flow, small </a:t>
            </a:r>
            <a:r>
              <a:rPr lang="en-US" altLang="en-US" sz="1200" b="1" dirty="0">
                <a:solidFill>
                  <a:srgbClr val="0066FF"/>
                </a:solidFill>
                <a:latin typeface="Calibri" panose="020F0502020204030204" pitchFamily="34" charset="0"/>
                <a:ea typeface="Calibri" panose="020F0502020204030204" pitchFamily="34" charset="0"/>
                <a:cs typeface="Calibri" panose="020F0502020204030204" pitchFamily="34" charset="0"/>
              </a:rPr>
              <a:t>ΔT </a:t>
            </a:r>
            <a:r>
              <a:rPr lang="de-DE" altLang="en-US" sz="1200" b="1" dirty="0">
                <a:solidFill>
                  <a:srgbClr val="0066FF"/>
                </a:solidFill>
                <a:latin typeface="Calibri" panose="020F0502020204030204" pitchFamily="34" charset="0"/>
                <a:ea typeface="Calibri" panose="020F0502020204030204" pitchFamily="34" charset="0"/>
                <a:cs typeface="Calibri" panose="020F0502020204030204" pitchFamily="34" charset="0"/>
              </a:rPr>
              <a:t>	                           High flow, high </a:t>
            </a:r>
            <a:r>
              <a:rPr lang="en-US" altLang="en-US" sz="1200" b="1" dirty="0">
                <a:solidFill>
                  <a:srgbClr val="0066FF"/>
                </a:solidFill>
                <a:latin typeface="Calibri" panose="020F0502020204030204" pitchFamily="34" charset="0"/>
                <a:ea typeface="Calibri" panose="020F0502020204030204" pitchFamily="34" charset="0"/>
                <a:cs typeface="Calibri" panose="020F0502020204030204" pitchFamily="34" charset="0"/>
              </a:rPr>
              <a:t>ΔT</a:t>
            </a:r>
            <a:r>
              <a:rPr lang="de-DE" altLang="en-US" sz="1200" b="1" dirty="0">
                <a:solidFill>
                  <a:srgbClr val="0066FF"/>
                </a:solidFill>
                <a:latin typeface="Calibri" panose="020F0502020204030204" pitchFamily="34" charset="0"/>
                <a:ea typeface="Calibri" panose="020F0502020204030204" pitchFamily="34" charset="0"/>
                <a:cs typeface="Calibri" panose="020F0502020204030204" pitchFamily="34" charset="0"/>
              </a:rPr>
              <a:t> </a:t>
            </a:r>
            <a:endParaRPr lang="ja-JP" altLang="en-US" sz="1200" b="1" dirty="0">
              <a:solidFill>
                <a:schemeClr val="bg1"/>
              </a:solidFill>
              <a:latin typeface="Calibri" panose="020F0502020204030204" pitchFamily="34" charset="0"/>
              <a:ea typeface="ＭＳ Ｐゴシック" pitchFamily="34" charset="-128"/>
              <a:cs typeface="Calibri" panose="020F0502020204030204" pitchFamily="34" charset="0"/>
            </a:endParaRPr>
          </a:p>
        </p:txBody>
      </p:sp>
      <p:pic>
        <p:nvPicPr>
          <p:cNvPr id="2051" name="Picture 3" descr="C:\Coriolis\Bilder\TRICOR\neue Bilder 20150219\TCM_028K_TCE 8011_AD-Dummy_rechts_150219.png"/>
          <p:cNvPicPr>
            <a:picLocks noChangeAspect="1" noChangeArrowheads="1"/>
          </p:cNvPicPr>
          <p:nvPr/>
        </p:nvPicPr>
        <p:blipFill>
          <a:blip r:embed="rId8" cstate="print"/>
          <a:srcRect/>
          <a:stretch>
            <a:fillRect/>
          </a:stretch>
        </p:blipFill>
        <p:spPr bwMode="auto">
          <a:xfrm>
            <a:off x="1385646" y="519523"/>
            <a:ext cx="1851086" cy="1465990"/>
          </a:xfrm>
          <a:prstGeom prst="rect">
            <a:avLst/>
          </a:prstGeom>
          <a:noFill/>
        </p:spPr>
      </p:pic>
      <p:pic>
        <p:nvPicPr>
          <p:cNvPr id="19" name="Picture 3" descr="C:\Coriolis\Bilder\TRICOR\neue Bilder 20150219\TCM_028K_TCE 8011_AD-Dummy_rechts_150219.png"/>
          <p:cNvPicPr>
            <a:picLocks noChangeAspect="1" noChangeArrowheads="1"/>
          </p:cNvPicPr>
          <p:nvPr/>
        </p:nvPicPr>
        <p:blipFill>
          <a:blip r:embed="rId8" cstate="print"/>
          <a:srcRect/>
          <a:stretch>
            <a:fillRect/>
          </a:stretch>
        </p:blipFill>
        <p:spPr bwMode="auto">
          <a:xfrm>
            <a:off x="3653898" y="627535"/>
            <a:ext cx="1851086" cy="1465990"/>
          </a:xfrm>
          <a:prstGeom prst="rect">
            <a:avLst/>
          </a:prstGeom>
          <a:noFill/>
        </p:spPr>
      </p:pic>
      <p:pic>
        <p:nvPicPr>
          <p:cNvPr id="20" name="Picture 3" descr="C:\Coriolis\Bilder\TRICOR\neue Bilder 20150219\TCM_028K_TCE 8011_AD-Dummy_rechts_150219.png"/>
          <p:cNvPicPr>
            <a:picLocks noChangeAspect="1" noChangeArrowheads="1"/>
          </p:cNvPicPr>
          <p:nvPr/>
        </p:nvPicPr>
        <p:blipFill>
          <a:blip r:embed="rId8" cstate="print"/>
          <a:srcRect/>
          <a:stretch>
            <a:fillRect/>
          </a:stretch>
        </p:blipFill>
        <p:spPr bwMode="auto">
          <a:xfrm>
            <a:off x="5922150" y="573529"/>
            <a:ext cx="1851086" cy="1465990"/>
          </a:xfrm>
          <a:prstGeom prst="rect">
            <a:avLst/>
          </a:prstGeom>
          <a:noFill/>
        </p:spPr>
      </p:pic>
      <p:pic>
        <p:nvPicPr>
          <p:cNvPr id="2" name="Picture 2">
            <a:extLst>
              <a:ext uri="{FF2B5EF4-FFF2-40B4-BE49-F238E27FC236}">
                <a16:creationId xmlns:a16="http://schemas.microsoft.com/office/drawing/2014/main" id="{6BF12588-6FEE-5954-8CCF-4AA5A39EC3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 y="4686300"/>
            <a:ext cx="1222408" cy="45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4" name="Picture 3">
            <a:extLst>
              <a:ext uri="{FF2B5EF4-FFF2-40B4-BE49-F238E27FC236}">
                <a16:creationId xmlns:a16="http://schemas.microsoft.com/office/drawing/2014/main" id="{CD8845D8-E3AE-179D-9619-5C51E9B13AFB}"/>
              </a:ext>
            </a:extLst>
          </p:cNvPr>
          <p:cNvPicPr>
            <a:picLocks noChangeAspect="1"/>
          </p:cNvPicPr>
          <p:nvPr/>
        </p:nvPicPr>
        <p:blipFill>
          <a:blip r:embed="rId3"/>
          <a:stretch>
            <a:fillRect/>
          </a:stretch>
        </p:blipFill>
        <p:spPr>
          <a:xfrm>
            <a:off x="137160" y="967669"/>
            <a:ext cx="4280581" cy="3250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B7AB7477-3178-0FF7-57CA-9905FC0C027C}"/>
              </a:ext>
            </a:extLst>
          </p:cNvPr>
          <p:cNvSpPr txBox="1"/>
          <p:nvPr/>
        </p:nvSpPr>
        <p:spPr>
          <a:xfrm>
            <a:off x="2286000" y="82332"/>
            <a:ext cx="4572000" cy="338554"/>
          </a:xfrm>
          <a:prstGeom prst="rect">
            <a:avLst/>
          </a:prstGeom>
          <a:noFill/>
        </p:spPr>
        <p:txBody>
          <a:bodyPr wrap="square">
            <a:spAutoFit/>
          </a:bodyPr>
          <a:lstStyle/>
          <a:p>
            <a:pPr marL="1285875" lvl="3" indent="-257175">
              <a:spcBef>
                <a:spcPct val="20000"/>
              </a:spcBef>
              <a:buClr>
                <a:srgbClr val="FF8A18"/>
              </a:buClr>
            </a:pPr>
            <a:r>
              <a:rPr lang="de-DE" sz="1600" u="sng" dirty="0">
                <a:solidFill>
                  <a:schemeClr val="tx1"/>
                </a:solidFill>
              </a:rPr>
              <a:t>Fuel Service Diagram </a:t>
            </a:r>
            <a:r>
              <a:rPr lang="de-DE" sz="1200" i="1" dirty="0">
                <a:solidFill>
                  <a:schemeClr val="tx1"/>
                </a:solidFill>
              </a:rPr>
              <a:t>(Simplified)</a:t>
            </a:r>
            <a:endParaRPr lang="de-DE" sz="1600" i="1" dirty="0">
              <a:solidFill>
                <a:schemeClr val="tx1"/>
              </a:solidFill>
            </a:endParaRPr>
          </a:p>
        </p:txBody>
      </p:sp>
      <p:sp>
        <p:nvSpPr>
          <p:cNvPr id="8" name="TextBox 7">
            <a:extLst>
              <a:ext uri="{FF2B5EF4-FFF2-40B4-BE49-F238E27FC236}">
                <a16:creationId xmlns:a16="http://schemas.microsoft.com/office/drawing/2014/main" id="{A47DEFDD-CA31-E5D1-C425-03837AF3E519}"/>
              </a:ext>
            </a:extLst>
          </p:cNvPr>
          <p:cNvSpPr txBox="1"/>
          <p:nvPr/>
        </p:nvSpPr>
        <p:spPr>
          <a:xfrm>
            <a:off x="731520" y="545295"/>
            <a:ext cx="2369820" cy="338554"/>
          </a:xfrm>
          <a:prstGeom prst="rect">
            <a:avLst/>
          </a:prstGeom>
          <a:noFill/>
        </p:spPr>
        <p:txBody>
          <a:bodyPr wrap="square">
            <a:spAutoFit/>
          </a:bodyPr>
          <a:lstStyle/>
          <a:p>
            <a:pPr marL="1285875" lvl="3" indent="-257175">
              <a:spcBef>
                <a:spcPct val="20000"/>
              </a:spcBef>
              <a:buClr>
                <a:srgbClr val="FF8A18"/>
              </a:buClr>
            </a:pPr>
            <a:r>
              <a:rPr lang="de-DE" sz="1600" u="sng" dirty="0">
                <a:solidFill>
                  <a:schemeClr val="tx1"/>
                </a:solidFill>
                <a:latin typeface="Calibri" panose="020F0502020204030204" pitchFamily="34" charset="0"/>
                <a:ea typeface="Calibri" panose="020F0502020204030204" pitchFamily="34" charset="0"/>
                <a:cs typeface="Calibri" panose="020F0502020204030204" pitchFamily="34" charset="0"/>
              </a:rPr>
              <a:t>Option A</a:t>
            </a:r>
          </a:p>
        </p:txBody>
      </p:sp>
      <p:sp>
        <p:nvSpPr>
          <p:cNvPr id="10" name="TextBox 9">
            <a:extLst>
              <a:ext uri="{FF2B5EF4-FFF2-40B4-BE49-F238E27FC236}">
                <a16:creationId xmlns:a16="http://schemas.microsoft.com/office/drawing/2014/main" id="{F6EC1231-ED9B-8368-5695-0301F76BF2FF}"/>
              </a:ext>
            </a:extLst>
          </p:cNvPr>
          <p:cNvSpPr txBox="1"/>
          <p:nvPr/>
        </p:nvSpPr>
        <p:spPr>
          <a:xfrm>
            <a:off x="5486400" y="545295"/>
            <a:ext cx="2743200" cy="338554"/>
          </a:xfrm>
          <a:prstGeom prst="rect">
            <a:avLst/>
          </a:prstGeom>
          <a:noFill/>
        </p:spPr>
        <p:txBody>
          <a:bodyPr wrap="square">
            <a:spAutoFit/>
          </a:bodyPr>
          <a:lstStyle/>
          <a:p>
            <a:pPr marL="1285875" lvl="3" indent="-257175">
              <a:spcBef>
                <a:spcPct val="20000"/>
              </a:spcBef>
              <a:buClr>
                <a:srgbClr val="FF8A18"/>
              </a:buClr>
            </a:pPr>
            <a:r>
              <a:rPr lang="de-DE" sz="1600" u="sng" dirty="0">
                <a:solidFill>
                  <a:schemeClr val="tx1"/>
                </a:solidFill>
                <a:latin typeface="Calibri" panose="020F0502020204030204" pitchFamily="34" charset="0"/>
                <a:ea typeface="Calibri" panose="020F0502020204030204" pitchFamily="34" charset="0"/>
                <a:cs typeface="Calibri" panose="020F0502020204030204" pitchFamily="34" charset="0"/>
              </a:rPr>
              <a:t>Option B</a:t>
            </a:r>
          </a:p>
        </p:txBody>
      </p:sp>
      <p:pic>
        <p:nvPicPr>
          <p:cNvPr id="12" name="Picture 11">
            <a:extLst>
              <a:ext uri="{FF2B5EF4-FFF2-40B4-BE49-F238E27FC236}">
                <a16:creationId xmlns:a16="http://schemas.microsoft.com/office/drawing/2014/main" id="{81D5592F-9A6F-8AA8-B9FC-9CE85ABE3366}"/>
              </a:ext>
            </a:extLst>
          </p:cNvPr>
          <p:cNvPicPr>
            <a:picLocks noChangeAspect="1"/>
          </p:cNvPicPr>
          <p:nvPr/>
        </p:nvPicPr>
        <p:blipFill>
          <a:blip r:embed="rId4"/>
          <a:stretch>
            <a:fillRect/>
          </a:stretch>
        </p:blipFill>
        <p:spPr>
          <a:xfrm>
            <a:off x="4711431" y="967669"/>
            <a:ext cx="4349222" cy="3250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2">
            <a:extLst>
              <a:ext uri="{FF2B5EF4-FFF2-40B4-BE49-F238E27FC236}">
                <a16:creationId xmlns:a16="http://schemas.microsoft.com/office/drawing/2014/main" id="{36CEDF04-1EEB-D2CE-49B9-818FF002C0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4686300"/>
            <a:ext cx="1222408"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8943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 name="Picture 2">
            <a:extLst>
              <a:ext uri="{FF2B5EF4-FFF2-40B4-BE49-F238E27FC236}">
                <a16:creationId xmlns:a16="http://schemas.microsoft.com/office/drawing/2014/main" id="{2CB485F2-4999-AD95-D766-65742C42F506}"/>
              </a:ext>
            </a:extLst>
          </p:cNvPr>
          <p:cNvPicPr>
            <a:picLocks noChangeAspect="1"/>
          </p:cNvPicPr>
          <p:nvPr/>
        </p:nvPicPr>
        <p:blipFill>
          <a:blip r:embed="rId3"/>
          <a:stretch>
            <a:fillRect/>
          </a:stretch>
        </p:blipFill>
        <p:spPr>
          <a:xfrm>
            <a:off x="2606040" y="967854"/>
            <a:ext cx="2994660" cy="2994660"/>
          </a:xfrm>
          <a:prstGeom prst="rect">
            <a:avLst/>
          </a:prstGeom>
        </p:spPr>
      </p:pic>
      <p:pic>
        <p:nvPicPr>
          <p:cNvPr id="4" name="Picture 3">
            <a:extLst>
              <a:ext uri="{FF2B5EF4-FFF2-40B4-BE49-F238E27FC236}">
                <a16:creationId xmlns:a16="http://schemas.microsoft.com/office/drawing/2014/main" id="{1F299A12-5E48-B252-6B7D-3A7C92513BB8}"/>
              </a:ext>
            </a:extLst>
          </p:cNvPr>
          <p:cNvPicPr>
            <a:picLocks noChangeAspect="1"/>
          </p:cNvPicPr>
          <p:nvPr/>
        </p:nvPicPr>
        <p:blipFill>
          <a:blip r:embed="rId4"/>
          <a:stretch>
            <a:fillRect/>
          </a:stretch>
        </p:blipFill>
        <p:spPr>
          <a:xfrm>
            <a:off x="267125" y="661263"/>
            <a:ext cx="2032696" cy="2937281"/>
          </a:xfrm>
          <a:prstGeom prst="rect">
            <a:avLst/>
          </a:prstGeom>
        </p:spPr>
      </p:pic>
      <p:pic>
        <p:nvPicPr>
          <p:cNvPr id="5" name="Picture 2">
            <a:extLst>
              <a:ext uri="{FF2B5EF4-FFF2-40B4-BE49-F238E27FC236}">
                <a16:creationId xmlns:a16="http://schemas.microsoft.com/office/drawing/2014/main" id="{004EA988-CACC-CC75-A112-9E8695154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4686300"/>
            <a:ext cx="1222408" cy="457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E03F73-3695-A802-3EE4-84F78F28253D}"/>
              </a:ext>
            </a:extLst>
          </p:cNvPr>
          <p:cNvSpPr txBox="1"/>
          <p:nvPr/>
        </p:nvSpPr>
        <p:spPr>
          <a:xfrm>
            <a:off x="2072640" y="59472"/>
            <a:ext cx="4572000" cy="338554"/>
          </a:xfrm>
          <a:prstGeom prst="rect">
            <a:avLst/>
          </a:prstGeom>
          <a:noFill/>
        </p:spPr>
        <p:txBody>
          <a:bodyPr wrap="square">
            <a:spAutoFit/>
          </a:bodyPr>
          <a:lstStyle/>
          <a:p>
            <a:pPr marL="1285875" lvl="3" indent="-257175">
              <a:spcBef>
                <a:spcPct val="20000"/>
              </a:spcBef>
              <a:buClr>
                <a:srgbClr val="FF8A18"/>
              </a:buClr>
            </a:pPr>
            <a:r>
              <a:rPr lang="de-DE" sz="1600" u="sng" dirty="0">
                <a:solidFill>
                  <a:schemeClr val="tx1"/>
                </a:solidFill>
              </a:rPr>
              <a:t>Installation examples</a:t>
            </a:r>
          </a:p>
        </p:txBody>
      </p:sp>
      <p:pic>
        <p:nvPicPr>
          <p:cNvPr id="8" name="Picture 7" descr="A picture containing indoor, green, cluttered, messy&#10;&#10;Description automatically generated">
            <a:extLst>
              <a:ext uri="{FF2B5EF4-FFF2-40B4-BE49-F238E27FC236}">
                <a16:creationId xmlns:a16="http://schemas.microsoft.com/office/drawing/2014/main" id="{6C884E3E-82D4-C244-AABC-A093D9E9D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1875" y="592683"/>
            <a:ext cx="2681605" cy="3575473"/>
          </a:xfrm>
          <a:prstGeom prst="rect">
            <a:avLst/>
          </a:prstGeom>
        </p:spPr>
      </p:pic>
    </p:spTree>
    <p:extLst>
      <p:ext uri="{BB962C8B-B14F-4D97-AF65-F5344CB8AC3E}">
        <p14:creationId xmlns:p14="http://schemas.microsoft.com/office/powerpoint/2010/main" val="81679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4" name="TextBox 3">
            <a:extLst>
              <a:ext uri="{FF2B5EF4-FFF2-40B4-BE49-F238E27FC236}">
                <a16:creationId xmlns:a16="http://schemas.microsoft.com/office/drawing/2014/main" id="{2E7609A3-37FA-FA9A-921C-DDB8FEBA2702}"/>
              </a:ext>
            </a:extLst>
          </p:cNvPr>
          <p:cNvSpPr txBox="1"/>
          <p:nvPr/>
        </p:nvSpPr>
        <p:spPr>
          <a:xfrm>
            <a:off x="0" y="0"/>
            <a:ext cx="8427720" cy="568745"/>
          </a:xfrm>
          <a:prstGeom prst="rect">
            <a:avLst/>
          </a:prstGeom>
          <a:noFill/>
        </p:spPr>
        <p:txBody>
          <a:bodyPr wrap="square">
            <a:spAutoFit/>
          </a:bodyPr>
          <a:lstStyle/>
          <a:p>
            <a:pPr lvl="2">
              <a:lnSpc>
                <a:spcPct val="200000"/>
              </a:lnSpc>
            </a:pPr>
            <a:r>
              <a:rPr lang="en-US"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 CHRIS MARINE (LEMAG)   Torque/Shaft Power Meter  and  Data Acquisition</a:t>
            </a:r>
          </a:p>
        </p:txBody>
      </p:sp>
      <p:pic>
        <p:nvPicPr>
          <p:cNvPr id="6" name="Picture 5">
            <a:extLst>
              <a:ext uri="{FF2B5EF4-FFF2-40B4-BE49-F238E27FC236}">
                <a16:creationId xmlns:a16="http://schemas.microsoft.com/office/drawing/2014/main" id="{0ABA1042-9809-BBAF-35D8-EEE4E157C1C2}"/>
              </a:ext>
            </a:extLst>
          </p:cNvPr>
          <p:cNvPicPr>
            <a:picLocks noChangeAspect="1"/>
          </p:cNvPicPr>
          <p:nvPr/>
        </p:nvPicPr>
        <p:blipFill>
          <a:blip r:embed="rId3"/>
          <a:stretch>
            <a:fillRect/>
          </a:stretch>
        </p:blipFill>
        <p:spPr>
          <a:xfrm>
            <a:off x="0" y="4651041"/>
            <a:ext cx="1417320" cy="492459"/>
          </a:xfrm>
          <a:prstGeom prst="rect">
            <a:avLst/>
          </a:prstGeom>
        </p:spPr>
      </p:pic>
      <p:pic>
        <p:nvPicPr>
          <p:cNvPr id="46" name="Picture 45">
            <a:extLst>
              <a:ext uri="{FF2B5EF4-FFF2-40B4-BE49-F238E27FC236}">
                <a16:creationId xmlns:a16="http://schemas.microsoft.com/office/drawing/2014/main" id="{362996ED-1888-DAD2-7E25-EB141F82C080}"/>
              </a:ext>
            </a:extLst>
          </p:cNvPr>
          <p:cNvPicPr>
            <a:picLocks noChangeAspect="1"/>
          </p:cNvPicPr>
          <p:nvPr/>
        </p:nvPicPr>
        <p:blipFill>
          <a:blip r:embed="rId4"/>
          <a:stretch>
            <a:fillRect/>
          </a:stretch>
        </p:blipFill>
        <p:spPr>
          <a:xfrm>
            <a:off x="708660" y="645123"/>
            <a:ext cx="8023839" cy="3929539"/>
          </a:xfrm>
          <a:prstGeom prst="rect">
            <a:avLst/>
          </a:prstGeom>
        </p:spPr>
      </p:pic>
    </p:spTree>
    <p:extLst>
      <p:ext uri="{BB962C8B-B14F-4D97-AF65-F5344CB8AC3E}">
        <p14:creationId xmlns:p14="http://schemas.microsoft.com/office/powerpoint/2010/main" val="2089098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2" name="Inhaltsplatzhalter 4">
            <a:extLst>
              <a:ext uri="{FF2B5EF4-FFF2-40B4-BE49-F238E27FC236}">
                <a16:creationId xmlns:a16="http://schemas.microsoft.com/office/drawing/2014/main" id="{B537C3C0-F439-CF7F-E668-1BB285EC86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5623" y="592620"/>
            <a:ext cx="2861271" cy="2154537"/>
          </a:xfrm>
          <a:prstGeom prst="rect">
            <a:avLst/>
          </a:prstGeom>
          <a:noFill/>
          <a:ln>
            <a:noFill/>
          </a:ln>
        </p:spPr>
      </p:pic>
      <p:pic>
        <p:nvPicPr>
          <p:cNvPr id="3" name="Picture 2">
            <a:extLst>
              <a:ext uri="{FF2B5EF4-FFF2-40B4-BE49-F238E27FC236}">
                <a16:creationId xmlns:a16="http://schemas.microsoft.com/office/drawing/2014/main" id="{0272577E-0E4F-AEFA-AA8A-88B832B6A7C4}"/>
              </a:ext>
            </a:extLst>
          </p:cNvPr>
          <p:cNvPicPr>
            <a:picLocks noChangeAspect="1"/>
          </p:cNvPicPr>
          <p:nvPr/>
        </p:nvPicPr>
        <p:blipFill>
          <a:blip r:embed="rId4"/>
          <a:stretch>
            <a:fillRect/>
          </a:stretch>
        </p:blipFill>
        <p:spPr>
          <a:xfrm>
            <a:off x="0" y="4651041"/>
            <a:ext cx="1417320" cy="492459"/>
          </a:xfrm>
          <a:prstGeom prst="rect">
            <a:avLst/>
          </a:prstGeom>
        </p:spPr>
      </p:pic>
      <p:pic>
        <p:nvPicPr>
          <p:cNvPr id="4" name="Grafik 5">
            <a:extLst>
              <a:ext uri="{FF2B5EF4-FFF2-40B4-BE49-F238E27FC236}">
                <a16:creationId xmlns:a16="http://schemas.microsoft.com/office/drawing/2014/main" id="{0989A90A-2847-3633-5DD1-5EF3919F8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884165"/>
            <a:ext cx="1971005" cy="1475790"/>
          </a:xfrm>
          <a:prstGeom prst="rect">
            <a:avLst/>
          </a:prstGeom>
        </p:spPr>
      </p:pic>
      <p:pic>
        <p:nvPicPr>
          <p:cNvPr id="5" name="Grafik 6">
            <a:extLst>
              <a:ext uri="{FF2B5EF4-FFF2-40B4-BE49-F238E27FC236}">
                <a16:creationId xmlns:a16="http://schemas.microsoft.com/office/drawing/2014/main" id="{5AA42E61-66A5-1657-CF40-CC7275F7E1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6270" y="2887564"/>
            <a:ext cx="1971005" cy="1472391"/>
          </a:xfrm>
          <a:prstGeom prst="rect">
            <a:avLst/>
          </a:prstGeom>
        </p:spPr>
      </p:pic>
      <p:sp>
        <p:nvSpPr>
          <p:cNvPr id="7" name="TextBox 6">
            <a:extLst>
              <a:ext uri="{FF2B5EF4-FFF2-40B4-BE49-F238E27FC236}">
                <a16:creationId xmlns:a16="http://schemas.microsoft.com/office/drawing/2014/main" id="{43A370D2-9B26-10EA-1775-EA721A8A9FC9}"/>
              </a:ext>
            </a:extLst>
          </p:cNvPr>
          <p:cNvSpPr txBox="1"/>
          <p:nvPr/>
        </p:nvSpPr>
        <p:spPr>
          <a:xfrm>
            <a:off x="104105" y="128038"/>
            <a:ext cx="4572000" cy="369332"/>
          </a:xfrm>
          <a:prstGeom prst="rect">
            <a:avLst/>
          </a:prstGeom>
          <a:noFill/>
        </p:spPr>
        <p:txBody>
          <a:bodyPr wrap="square">
            <a:spAutoFit/>
          </a:bodyPr>
          <a:lstStyle/>
          <a:p>
            <a:r>
              <a:rPr lang="en-GB" sz="1800" b="1" u="sng"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LEMAG </a:t>
            </a:r>
            <a:r>
              <a:rPr lang="en-GB" sz="1800" b="1" u="sng"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Shaftpower</a:t>
            </a:r>
            <a:endParaRPr lang="en-GB" sz="2400" u="sng" dirty="0"/>
          </a:p>
        </p:txBody>
      </p:sp>
      <p:sp>
        <p:nvSpPr>
          <p:cNvPr id="9" name="TextBox 8">
            <a:extLst>
              <a:ext uri="{FF2B5EF4-FFF2-40B4-BE49-F238E27FC236}">
                <a16:creationId xmlns:a16="http://schemas.microsoft.com/office/drawing/2014/main" id="{6329C9B5-10EF-F84F-7804-EDB11A488DB0}"/>
              </a:ext>
            </a:extLst>
          </p:cNvPr>
          <p:cNvSpPr txBox="1"/>
          <p:nvPr/>
        </p:nvSpPr>
        <p:spPr>
          <a:xfrm>
            <a:off x="151731" y="1216055"/>
            <a:ext cx="4572000" cy="2308324"/>
          </a:xfrm>
          <a:prstGeom prst="rect">
            <a:avLst/>
          </a:prstGeom>
          <a:noFill/>
        </p:spPr>
        <p:txBody>
          <a:bodyPr wrap="square">
            <a:spAutoFit/>
          </a:bodyPr>
          <a:lstStyle/>
          <a:p>
            <a:pPr marL="342900" indent="-342900">
              <a:buFont typeface="Arial" panose="020B0604020202020204" pitchFamily="34" charset="0"/>
              <a:buChar char="•"/>
            </a:pPr>
            <a:r>
              <a:rPr lang="de-DE"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Propeller Curve Display</a:t>
            </a:r>
          </a:p>
          <a:p>
            <a:pPr marL="342900" indent="-342900">
              <a:buFont typeface="Arial" panose="020B0604020202020204" pitchFamily="34" charset="0"/>
              <a:buChar char="•"/>
            </a:pPr>
            <a:endParaRPr lang="de-DE"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Bargraphs</a:t>
            </a:r>
          </a:p>
          <a:p>
            <a:pPr marL="342900" indent="-342900">
              <a:buFont typeface="Arial" panose="020B0604020202020204" pitchFamily="34" charset="0"/>
              <a:buChar char="•"/>
            </a:pPr>
            <a:endParaRPr lang="de-DE"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Trend Function</a:t>
            </a:r>
          </a:p>
          <a:p>
            <a:pPr marL="342900" indent="-342900">
              <a:buFont typeface="Arial" panose="020B0604020202020204" pitchFamily="34" charset="0"/>
              <a:buChar char="•"/>
            </a:pPr>
            <a:endParaRPr lang="de-DE"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Counters and Totalizers</a:t>
            </a:r>
          </a:p>
          <a:p>
            <a:pPr marL="342900" indent="-342900">
              <a:buFont typeface="Arial" panose="020B0604020202020204" pitchFamily="34" charset="0"/>
              <a:buChar char="•"/>
            </a:pPr>
            <a:endParaRPr lang="de-DE" sz="18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7746331"/>
      </p:ext>
    </p:extLst>
  </p:cSld>
  <p:clrMapOvr>
    <a:masterClrMapping/>
  </p:clrMapOvr>
</p:sld>
</file>

<file path=ppt/theme/theme1.xml><?xml version="1.0" encoding="utf-8"?>
<a:theme xmlns:a="http://schemas.openxmlformats.org/drawingml/2006/main" name="Volsce template">
  <a:themeElements>
    <a:clrScheme name="Custom 347">
      <a:dk1>
        <a:srgbClr val="252831"/>
      </a:dk1>
      <a:lt1>
        <a:srgbClr val="FFFFFF"/>
      </a:lt1>
      <a:dk2>
        <a:srgbClr val="68728D"/>
      </a:dk2>
      <a:lt2>
        <a:srgbClr val="E9EDF3"/>
      </a:lt2>
      <a:accent1>
        <a:srgbClr val="7D89AC"/>
      </a:accent1>
      <a:accent2>
        <a:srgbClr val="728CD8"/>
      </a:accent2>
      <a:accent3>
        <a:srgbClr val="72D8D8"/>
      </a:accent3>
      <a:accent4>
        <a:srgbClr val="B1D872"/>
      </a:accent4>
      <a:accent5>
        <a:srgbClr val="F8D067"/>
      </a:accent5>
      <a:accent6>
        <a:srgbClr val="BDC3D3"/>
      </a:accent6>
      <a:hlink>
        <a:srgbClr val="7D89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4897</TotalTime>
  <Words>1031</Words>
  <Application>Microsoft Office PowerPoint</Application>
  <PresentationFormat>On-screen Show (16:9)</PresentationFormat>
  <Paragraphs>145</Paragraphs>
  <Slides>16</Slides>
  <Notes>15</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Poppins Light</vt:lpstr>
      <vt:lpstr>Montserrat Light</vt:lpstr>
      <vt:lpstr>Calibri Light</vt:lpstr>
      <vt:lpstr>Wingdings</vt:lpstr>
      <vt:lpstr>Arial</vt:lpstr>
      <vt:lpstr>Calibri</vt:lpstr>
      <vt:lpstr>Arial Nova Cond Light</vt:lpstr>
      <vt:lpstr>Amasis MT Pro Black</vt:lpstr>
      <vt:lpstr>Poppins</vt:lpstr>
      <vt:lpstr>Volsce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z.krommida</dc:creator>
  <cp:lastModifiedBy>Technava SA - Meeting room 4A</cp:lastModifiedBy>
  <cp:revision>376</cp:revision>
  <cp:lastPrinted>2020-12-01T13:08:03Z</cp:lastPrinted>
  <dcterms:modified xsi:type="dcterms:W3CDTF">2023-11-13T16:36:32Z</dcterms:modified>
</cp:coreProperties>
</file>