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95" r:id="rId2"/>
    <p:sldId id="288" r:id="rId3"/>
    <p:sldId id="462" r:id="rId4"/>
    <p:sldId id="463" r:id="rId5"/>
    <p:sldId id="472" r:id="rId6"/>
    <p:sldId id="444" r:id="rId7"/>
    <p:sldId id="464" r:id="rId8"/>
    <p:sldId id="446" r:id="rId9"/>
    <p:sldId id="466" r:id="rId10"/>
    <p:sldId id="467" r:id="rId11"/>
    <p:sldId id="468" r:id="rId12"/>
    <p:sldId id="469" r:id="rId13"/>
    <p:sldId id="470" r:id="rId14"/>
    <p:sldId id="471" r:id="rId15"/>
    <p:sldId id="425" r:id="rId1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00"/>
    <a:srgbClr val="4472C4"/>
    <a:srgbClr val="FFC000"/>
    <a:srgbClr val="00B0F0"/>
    <a:srgbClr val="00CC99"/>
    <a:srgbClr val="4762CD"/>
    <a:srgbClr val="D9D9D9"/>
    <a:srgbClr val="F9F9F9"/>
    <a:srgbClr val="D5E3FF"/>
    <a:srgbClr val="054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89488" autoAdjust="0"/>
  </p:normalViewPr>
  <p:slideViewPr>
    <p:cSldViewPr snapToGrid="0">
      <p:cViewPr varScale="1">
        <p:scale>
          <a:sx n="67" d="100"/>
          <a:sy n="67" d="100"/>
        </p:scale>
        <p:origin x="64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A0CA2A0-9CCC-418B-AB61-B82BF58EDECE}" type="datetimeFigureOut">
              <a:rPr lang="el-GR" smtClean="0"/>
              <a:t>2/12/2020</a:t>
            </a:fld>
            <a:endParaRPr lang="el-GR"/>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B70C58F-F48B-47AA-A2C9-AEB7672883FE}" type="slidenum">
              <a:rPr lang="el-GR" smtClean="0"/>
              <a:t>‹#›</a:t>
            </a:fld>
            <a:endParaRPr lang="el-GR"/>
          </a:p>
        </p:txBody>
      </p:sp>
    </p:spTree>
    <p:extLst>
      <p:ext uri="{BB962C8B-B14F-4D97-AF65-F5344CB8AC3E}">
        <p14:creationId xmlns:p14="http://schemas.microsoft.com/office/powerpoint/2010/main" val="139999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DDD0-A6A6-443D-877D-67B321B6A3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C2DA46-B18D-48C4-B964-6C1F474BC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6FEF9B45-EC7D-4EBC-AB3E-D69BFC231626}"/>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153597895"/>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3C3F-179F-4A98-B558-0289038320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A6EBD1-F64B-4217-B95F-63D25E615C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F503B5B-0F20-4540-9E8D-C2E8904EF7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CFA307-2982-40E0-9D99-049BF2CB4C34}"/>
              </a:ext>
            </a:extLst>
          </p:cNvPr>
          <p:cNvSpPr>
            <a:spLocks noGrp="1"/>
          </p:cNvSpPr>
          <p:nvPr>
            <p:ph type="sldNum" sz="quarter" idx="12"/>
          </p:nvPr>
        </p:nvSpPr>
        <p:spPr/>
        <p:txBody>
          <a:bodyPr/>
          <a:lstStyle/>
          <a:p>
            <a:fld id="{6414CBCF-94BA-4AE9-9A0C-6D8712E55973}" type="slidenum">
              <a:rPr lang="en-GB" smtClean="0"/>
              <a:t>‹#›</a:t>
            </a:fld>
            <a:endParaRPr lang="en-GB"/>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4206675738"/>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C9027-9422-4246-AA19-876EC8F3B2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7BFBD2-2160-4874-953F-95B556595C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A32EAEC-082C-4C73-B846-9838233A5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E83690-3535-478D-8048-7D0E8BA6E063}"/>
              </a:ext>
            </a:extLst>
          </p:cNvPr>
          <p:cNvSpPr>
            <a:spLocks noGrp="1"/>
          </p:cNvSpPr>
          <p:nvPr>
            <p:ph type="sldNum" sz="quarter" idx="12"/>
          </p:nvPr>
        </p:nvSpPr>
        <p:spPr/>
        <p:txBody>
          <a:bodyPr/>
          <a:lstStyle/>
          <a:p>
            <a:fld id="{6414CBCF-94BA-4AE9-9A0C-6D8712E55973}" type="slidenum">
              <a:rPr lang="en-GB" smtClean="0"/>
              <a:t>‹#›</a:t>
            </a:fld>
            <a:endParaRPr lang="en-GB"/>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854797333"/>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7978453"/>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 Three Section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15" name="Rectangle 14">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7"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671644680"/>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282323375"/>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D22D-F462-4FB9-A4BF-3D9BEB5E9BE2}"/>
              </a:ext>
            </a:extLst>
          </p:cNvPr>
          <p:cNvSpPr>
            <a:spLocks noGrp="1"/>
          </p:cNvSpPr>
          <p:nvPr>
            <p:ph type="title"/>
          </p:nvPr>
        </p:nvSpPr>
        <p:spPr>
          <a:xfrm>
            <a:off x="838200" y="365126"/>
            <a:ext cx="10515600" cy="807885"/>
          </a:xfrm>
        </p:spPr>
        <p:txBody>
          <a:bodyPr>
            <a:normAutofit/>
          </a:bodyP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ACDA74-9BEB-404D-B31E-775A08C32BDB}"/>
              </a:ext>
            </a:extLst>
          </p:cNvPr>
          <p:cNvSpPr>
            <a:spLocks noGrp="1"/>
          </p:cNvSpPr>
          <p:nvPr>
            <p:ph idx="1"/>
          </p:nvPr>
        </p:nvSpPr>
        <p:spPr>
          <a:xfrm>
            <a:off x="838200" y="1330039"/>
            <a:ext cx="10515600" cy="4846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4F3DC4-0949-45AC-8E0E-BBF0F8A9E97D}"/>
              </a:ext>
            </a:extLst>
          </p:cNvPr>
          <p:cNvSpPr>
            <a:spLocks noGrp="1"/>
          </p:cNvSpPr>
          <p:nvPr>
            <p:ph type="ftr" sz="quarter" idx="11"/>
          </p:nvPr>
        </p:nvSpPr>
        <p:spPr/>
        <p:txBody>
          <a:bodyPr/>
          <a:lstStyle/>
          <a:p>
            <a:endParaRPr lang="en-GB"/>
          </a:p>
        </p:txBody>
      </p:sp>
      <p:sp>
        <p:nvSpPr>
          <p:cNvPr id="9" name="Rectangle 8">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255071396"/>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BA74-BE3A-4C30-9870-F73F93B90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42E485-0DB4-4310-BB9E-EB91A9EBE8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CFCACCB6-836E-45DE-985F-E1942C212B41}"/>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337077781"/>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FCE9B3-F672-4ED0-B51F-E638308E34E3}"/>
              </a:ext>
            </a:extLst>
          </p:cNvPr>
          <p:cNvSpPr>
            <a:spLocks noGrp="1"/>
          </p:cNvSpPr>
          <p:nvPr>
            <p:ph sz="half" idx="1"/>
          </p:nvPr>
        </p:nvSpPr>
        <p:spPr>
          <a:xfrm>
            <a:off x="838200" y="1468585"/>
            <a:ext cx="5181600" cy="47083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BE6AF9-480B-4B40-B83F-32EE9F2E0DE4}"/>
              </a:ext>
            </a:extLst>
          </p:cNvPr>
          <p:cNvSpPr>
            <a:spLocks noGrp="1"/>
          </p:cNvSpPr>
          <p:nvPr>
            <p:ph sz="half" idx="2"/>
          </p:nvPr>
        </p:nvSpPr>
        <p:spPr>
          <a:xfrm>
            <a:off x="6172200" y="1468585"/>
            <a:ext cx="5181600" cy="47083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AD228132-F8D2-464C-8C6F-3BF217ACCC62}"/>
              </a:ext>
            </a:extLst>
          </p:cNvPr>
          <p:cNvSpPr>
            <a:spLocks noGrp="1"/>
          </p:cNvSpPr>
          <p:nvPr>
            <p:ph type="ftr" sz="quarter" idx="11"/>
          </p:nvPr>
        </p:nvSpPr>
        <p:spPr/>
        <p:txBody>
          <a:bodyPr/>
          <a:lstStyle/>
          <a:p>
            <a:endParaRPr lang="en-GB" dirty="0"/>
          </a:p>
        </p:txBody>
      </p:sp>
      <p:sp>
        <p:nvSpPr>
          <p:cNvPr id="9" name="Rectangle 8">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8" name="Title 1">
            <a:extLst>
              <a:ext uri="{FF2B5EF4-FFF2-40B4-BE49-F238E27FC236}">
                <a16:creationId xmlns:a16="http://schemas.microsoft.com/office/drawing/2014/main" id="{C0299C9F-63D2-41A7-8CE9-33B14F082C6A}"/>
              </a:ext>
            </a:extLst>
          </p:cNvPr>
          <p:cNvSpPr>
            <a:spLocks noGrp="1"/>
          </p:cNvSpPr>
          <p:nvPr>
            <p:ph type="title"/>
          </p:nvPr>
        </p:nvSpPr>
        <p:spPr>
          <a:xfrm>
            <a:off x="838200" y="365126"/>
            <a:ext cx="10515600" cy="807885"/>
          </a:xfrm>
        </p:spPr>
        <p:txBody>
          <a:bodyPr>
            <a:normAutofit/>
          </a:bodyPr>
          <a:lstStyle>
            <a:lvl1pPr>
              <a:defRPr sz="3000"/>
            </a:lvl1pPr>
          </a:lstStyle>
          <a:p>
            <a:r>
              <a:rPr lang="en-US"/>
              <a:t>Click to edit Master title style</a:t>
            </a:r>
            <a:endParaRPr lang="en-GB"/>
          </a:p>
        </p:txBody>
      </p:sp>
    </p:spTree>
    <p:extLst>
      <p:ext uri="{BB962C8B-B14F-4D97-AF65-F5344CB8AC3E}">
        <p14:creationId xmlns:p14="http://schemas.microsoft.com/office/powerpoint/2010/main" val="223858401"/>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9699A8-6504-4F8D-8F9C-F57410EEE99A}"/>
              </a:ext>
            </a:extLst>
          </p:cNvPr>
          <p:cNvSpPr>
            <a:spLocks noGrp="1"/>
          </p:cNvSpPr>
          <p:nvPr>
            <p:ph type="body" idx="1"/>
          </p:nvPr>
        </p:nvSpPr>
        <p:spPr>
          <a:xfrm>
            <a:off x="838200" y="142254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493D7A-585D-40B7-936F-98D2D851B820}"/>
              </a:ext>
            </a:extLst>
          </p:cNvPr>
          <p:cNvSpPr>
            <a:spLocks noGrp="1"/>
          </p:cNvSpPr>
          <p:nvPr>
            <p:ph sz="half" idx="2"/>
          </p:nvPr>
        </p:nvSpPr>
        <p:spPr>
          <a:xfrm>
            <a:off x="838200" y="2246457"/>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D06836-04B2-468A-8A7F-427E720F60F4}"/>
              </a:ext>
            </a:extLst>
          </p:cNvPr>
          <p:cNvSpPr>
            <a:spLocks noGrp="1"/>
          </p:cNvSpPr>
          <p:nvPr>
            <p:ph type="body" sz="quarter" idx="3"/>
          </p:nvPr>
        </p:nvSpPr>
        <p:spPr>
          <a:xfrm>
            <a:off x="6170612" y="142254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23ABF-C23E-4F41-851A-9568F06B8CD5}"/>
              </a:ext>
            </a:extLst>
          </p:cNvPr>
          <p:cNvSpPr>
            <a:spLocks noGrp="1"/>
          </p:cNvSpPr>
          <p:nvPr>
            <p:ph sz="quarter" idx="4"/>
          </p:nvPr>
        </p:nvSpPr>
        <p:spPr>
          <a:xfrm>
            <a:off x="6170612" y="2246457"/>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6F90B576-4923-4C71-B772-3810F68F73CD}"/>
              </a:ext>
            </a:extLst>
          </p:cNvPr>
          <p:cNvSpPr>
            <a:spLocks noGrp="1"/>
          </p:cNvSpPr>
          <p:nvPr>
            <p:ph type="ftr" sz="quarter" idx="11"/>
          </p:nvPr>
        </p:nvSpPr>
        <p:spPr/>
        <p:txBody>
          <a:bodyPr/>
          <a:lstStyle/>
          <a:p>
            <a:endParaRPr lang="en-GB"/>
          </a:p>
        </p:txBody>
      </p:sp>
      <p:sp>
        <p:nvSpPr>
          <p:cNvPr id="11" name="Rectangle 10">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10" name="Title 1">
            <a:extLst>
              <a:ext uri="{FF2B5EF4-FFF2-40B4-BE49-F238E27FC236}">
                <a16:creationId xmlns:a16="http://schemas.microsoft.com/office/drawing/2014/main" id="{F2022D8B-E246-4DBC-9A17-67AA238F5ABA}"/>
              </a:ext>
            </a:extLst>
          </p:cNvPr>
          <p:cNvSpPr>
            <a:spLocks noGrp="1"/>
          </p:cNvSpPr>
          <p:nvPr>
            <p:ph type="title"/>
          </p:nvPr>
        </p:nvSpPr>
        <p:spPr>
          <a:xfrm>
            <a:off x="838200" y="365126"/>
            <a:ext cx="10515600" cy="807885"/>
          </a:xfrm>
        </p:spPr>
        <p:txBody>
          <a:bodyPr>
            <a:normAutofit/>
          </a:bodyPr>
          <a:lstStyle>
            <a:lvl1pPr>
              <a:defRPr sz="3000"/>
            </a:lvl1pPr>
          </a:lstStyle>
          <a:p>
            <a:r>
              <a:rPr lang="en-US"/>
              <a:t>Click to edit Master title style</a:t>
            </a:r>
            <a:endParaRPr lang="en-GB"/>
          </a:p>
        </p:txBody>
      </p:sp>
    </p:spTree>
    <p:extLst>
      <p:ext uri="{BB962C8B-B14F-4D97-AF65-F5344CB8AC3E}">
        <p14:creationId xmlns:p14="http://schemas.microsoft.com/office/powerpoint/2010/main" val="2123293135"/>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1528B6-B764-41C1-83ED-900A4EB7F913}"/>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9" name="Title 1">
            <a:extLst>
              <a:ext uri="{FF2B5EF4-FFF2-40B4-BE49-F238E27FC236}">
                <a16:creationId xmlns:a16="http://schemas.microsoft.com/office/drawing/2014/main" id="{5FA8BF1D-DE1B-424F-8300-1A0F7CD73E5F}"/>
              </a:ext>
            </a:extLst>
          </p:cNvPr>
          <p:cNvSpPr>
            <a:spLocks noGrp="1"/>
          </p:cNvSpPr>
          <p:nvPr>
            <p:ph type="title"/>
          </p:nvPr>
        </p:nvSpPr>
        <p:spPr>
          <a:xfrm>
            <a:off x="838200" y="365126"/>
            <a:ext cx="10515600" cy="807885"/>
          </a:xfrm>
        </p:spPr>
        <p:txBody>
          <a:bodyPr>
            <a:normAutofit/>
          </a:bodyPr>
          <a:lstStyle>
            <a:lvl1pPr>
              <a:defRPr sz="3000"/>
            </a:lvl1pPr>
          </a:lstStyle>
          <a:p>
            <a:r>
              <a:rPr lang="en-US"/>
              <a:t>Click to edit Master title style</a:t>
            </a:r>
            <a:endParaRPr lang="en-GB"/>
          </a:p>
        </p:txBody>
      </p:sp>
    </p:spTree>
    <p:extLst>
      <p:ext uri="{BB962C8B-B14F-4D97-AF65-F5344CB8AC3E}">
        <p14:creationId xmlns:p14="http://schemas.microsoft.com/office/powerpoint/2010/main" val="3329195223"/>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8DB4B6A-C2C4-4BFF-9967-59D19D46CDE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5" name="Title 1">
            <a:extLst>
              <a:ext uri="{FF2B5EF4-FFF2-40B4-BE49-F238E27FC236}">
                <a16:creationId xmlns:a16="http://schemas.microsoft.com/office/drawing/2014/main" id="{5F228630-02FC-495A-A2E0-B89A87B2C80E}"/>
              </a:ext>
            </a:extLst>
          </p:cNvPr>
          <p:cNvSpPr>
            <a:spLocks noGrp="1"/>
          </p:cNvSpPr>
          <p:nvPr>
            <p:ph type="title"/>
          </p:nvPr>
        </p:nvSpPr>
        <p:spPr>
          <a:xfrm>
            <a:off x="838200" y="365126"/>
            <a:ext cx="10515600" cy="807885"/>
          </a:xfrm>
        </p:spPr>
        <p:txBody>
          <a:bodyPr>
            <a:normAutofit/>
          </a:bodyPr>
          <a:lstStyle>
            <a:lvl1pPr>
              <a:defRPr sz="3000"/>
            </a:lvl1pPr>
          </a:lstStyle>
          <a:p>
            <a:r>
              <a:rPr lang="en-US"/>
              <a:t>Click to edit Master title style</a:t>
            </a:r>
            <a:endParaRPr lang="en-GB"/>
          </a:p>
        </p:txBody>
      </p:sp>
    </p:spTree>
    <p:extLst>
      <p:ext uri="{BB962C8B-B14F-4D97-AF65-F5344CB8AC3E}">
        <p14:creationId xmlns:p14="http://schemas.microsoft.com/office/powerpoint/2010/main" val="1938549080"/>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BFC9-2537-4AD8-ADCD-61267AA9F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010E60-D554-4898-AAC0-888423BF2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11B649-12AF-41BB-B19F-53DB39431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92D0728B-FC81-4DCD-8ED7-20D5462CC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8BE3DE-CD1C-4F58-B59F-21187916E216}"/>
              </a:ext>
            </a:extLst>
          </p:cNvPr>
          <p:cNvSpPr>
            <a:spLocks noGrp="1"/>
          </p:cNvSpPr>
          <p:nvPr>
            <p:ph type="sldNum" sz="quarter" idx="12"/>
          </p:nvPr>
        </p:nvSpPr>
        <p:spPr/>
        <p:txBody>
          <a:bodyPr/>
          <a:lstStyle/>
          <a:p>
            <a:fld id="{6414CBCF-94BA-4AE9-9A0C-6D8712E55973}" type="slidenum">
              <a:rPr lang="en-GB" smtClean="0"/>
              <a:t>‹#›</a:t>
            </a:fld>
            <a:endParaRPr lang="en-GB"/>
          </a:p>
        </p:txBody>
      </p:sp>
      <p:sp>
        <p:nvSpPr>
          <p:cNvPr id="9" name="Rectangle 8">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963694614"/>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D19D-3FC2-485A-915B-15210C381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55E473-22EE-4624-A6A6-D4753303D2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CE349E-2518-41E0-800E-8936BA485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E72B9A2-4377-4CB9-B947-F6032B9390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882418-A72F-43A3-A89A-FB98A90756EB}"/>
              </a:ext>
            </a:extLst>
          </p:cNvPr>
          <p:cNvSpPr>
            <a:spLocks noGrp="1"/>
          </p:cNvSpPr>
          <p:nvPr>
            <p:ph type="sldNum" sz="quarter" idx="12"/>
          </p:nvPr>
        </p:nvSpPr>
        <p:spPr/>
        <p:txBody>
          <a:bodyPr/>
          <a:lstStyle/>
          <a:p>
            <a:fld id="{6414CBCF-94BA-4AE9-9A0C-6D8712E55973}" type="slidenum">
              <a:rPr lang="en-GB" smtClean="0"/>
              <a:t>‹#›</a:t>
            </a:fld>
            <a:endParaRPr lang="en-GB"/>
          </a:p>
        </p:txBody>
      </p:sp>
      <p:sp>
        <p:nvSpPr>
          <p:cNvPr id="9" name="Rectangle 8">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936706369"/>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CD472-D76D-4E24-8AAC-8768D2FAE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97CD20-3C22-465D-BBCB-EAE5F0D2D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DDD478E-313D-48DC-B63F-62171C724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7D30B6-6BA0-4503-B029-26EF279945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4CBCF-94BA-4AE9-9A0C-6D8712E55973}" type="slidenum">
              <a:rPr lang="en-GB" smtClean="0"/>
              <a:t>‹#›</a:t>
            </a:fld>
            <a:endParaRPr lang="en-GB"/>
          </a:p>
        </p:txBody>
      </p:sp>
    </p:spTree>
    <p:extLst>
      <p:ext uri="{BB962C8B-B14F-4D97-AF65-F5344CB8AC3E}">
        <p14:creationId xmlns:p14="http://schemas.microsoft.com/office/powerpoint/2010/main" val="3791693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1108980" y="1733411"/>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dirty="0">
                <a:solidFill>
                  <a:srgbClr val="7EA8BD"/>
                </a:solidFill>
                <a:effectLst>
                  <a:outerShdw blurRad="38100" dist="38100" dir="2700000" algn="tl">
                    <a:srgbClr val="000000">
                      <a:alpha val="43137"/>
                    </a:srgbClr>
                  </a:outerShdw>
                </a:effectLst>
              </a:rPr>
              <a:t>IMO 2020 </a:t>
            </a:r>
            <a:r>
              <a:rPr lang="en-US" sz="3600" dirty="0" err="1">
                <a:solidFill>
                  <a:srgbClr val="7EA8BD"/>
                </a:solidFill>
                <a:effectLst>
                  <a:outerShdw blurRad="38100" dist="38100" dir="2700000" algn="tl">
                    <a:srgbClr val="000000">
                      <a:alpha val="43137"/>
                    </a:srgbClr>
                  </a:outerShdw>
                </a:effectLst>
              </a:rPr>
              <a:t>sulphur</a:t>
            </a:r>
            <a:r>
              <a:rPr lang="en-US" sz="3600" dirty="0">
                <a:solidFill>
                  <a:srgbClr val="7EA8BD"/>
                </a:solidFill>
                <a:effectLst>
                  <a:outerShdw blurRad="38100" dist="38100" dir="2700000" algn="tl">
                    <a:srgbClr val="000000">
                      <a:alpha val="43137"/>
                    </a:srgbClr>
                  </a:outerShdw>
                </a:effectLst>
              </a:rPr>
              <a:t> cap: experience so far</a:t>
            </a: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1108980" y="5531558"/>
            <a:ext cx="10058400" cy="1164632"/>
          </a:xfrm>
          <a:effectLst>
            <a:outerShdw blurRad="50800" dist="38100" dir="2700000" algn="tl" rotWithShape="0">
              <a:prstClr val="black">
                <a:alpha val="40000"/>
              </a:prstClr>
            </a:outerShdw>
          </a:effectLst>
        </p:spPr>
        <p:txBody>
          <a:bodyPr vert="horz" lIns="91440" tIns="45720" rIns="91440" bIns="45720" rtlCol="0">
            <a:normAutofit fontScale="92500" lnSpcReduction="10000"/>
          </a:bodyPr>
          <a:lstStyle/>
          <a:p>
            <a:pPr algn="ctr"/>
            <a:r>
              <a:rPr lang="en-US" sz="2400" b="1" dirty="0">
                <a:ln w="6600">
                  <a:solidFill>
                    <a:srgbClr val="054664"/>
                  </a:solidFill>
                  <a:prstDash val="solid"/>
                </a:ln>
                <a:solidFill>
                  <a:srgbClr val="323031"/>
                </a:solidFill>
              </a:rPr>
              <a:t>ELINT ANNUAL MEETING OF MARINE TECHNOLOGY</a:t>
            </a:r>
          </a:p>
          <a:p>
            <a:pPr algn="ctr"/>
            <a:r>
              <a:rPr lang="en-US" sz="2400" b="1" dirty="0">
                <a:ln w="6600">
                  <a:solidFill>
                    <a:srgbClr val="054664"/>
                  </a:solidFill>
                  <a:prstDash val="solid"/>
                </a:ln>
                <a:solidFill>
                  <a:srgbClr val="323031"/>
                </a:solidFill>
              </a:rPr>
              <a:t>December 2020</a:t>
            </a:r>
          </a:p>
          <a:p>
            <a:pPr algn="ctr"/>
            <a:r>
              <a:rPr lang="en-US" sz="2400" b="1" dirty="0">
                <a:ln w="6600">
                  <a:solidFill>
                    <a:srgbClr val="054664"/>
                  </a:solidFill>
                  <a:prstDash val="solid"/>
                </a:ln>
                <a:solidFill>
                  <a:srgbClr val="323031"/>
                </a:solidFill>
              </a:rPr>
              <a:t> Stavros </a:t>
            </a:r>
            <a:r>
              <a:rPr lang="en-US" sz="2400" b="1" dirty="0" err="1">
                <a:ln w="6600">
                  <a:solidFill>
                    <a:srgbClr val="054664"/>
                  </a:solidFill>
                  <a:prstDash val="solid"/>
                </a:ln>
                <a:solidFill>
                  <a:srgbClr val="323031"/>
                </a:solidFill>
              </a:rPr>
              <a:t>Hatzigrigoris</a:t>
            </a:r>
            <a:endParaRPr lang="en-US" sz="2400" b="1" dirty="0">
              <a:ln w="6600">
                <a:solidFill>
                  <a:srgbClr val="054664"/>
                </a:solidFill>
                <a:prstDash val="solid"/>
              </a:ln>
              <a:solidFill>
                <a:srgbClr val="323031"/>
              </a:solidFill>
            </a:endParaRPr>
          </a:p>
          <a:p>
            <a:pPr algn="ctr"/>
            <a:endParaRPr lang="en-US" sz="2400" b="1" dirty="0">
              <a:ln w="6600">
                <a:solidFill>
                  <a:schemeClr val="bg1"/>
                </a:solidFill>
                <a:prstDash val="solid"/>
              </a:ln>
              <a:solidFill>
                <a:schemeClr val="bg1"/>
              </a:solidFill>
              <a:effectLst>
                <a:outerShdw dist="38100" dir="2700000" algn="tl" rotWithShape="0">
                  <a:schemeClr val="accent2"/>
                </a:outerShdw>
              </a:effectLst>
            </a:endParaRPr>
          </a:p>
        </p:txBody>
      </p:sp>
      <p:pic>
        <p:nvPicPr>
          <p:cNvPr id="1028" name="Picture 4" descr="vessel with sulphur cap diagram">
            <a:extLst>
              <a:ext uri="{FF2B5EF4-FFF2-40B4-BE49-F238E27FC236}">
                <a16:creationId xmlns:a16="http://schemas.microsoft.com/office/drawing/2014/main" id="{D97507DB-C9C0-4637-873C-A37A49C066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02"/>
          <a:stretch/>
        </p:blipFill>
        <p:spPr bwMode="auto">
          <a:xfrm>
            <a:off x="-3049" y="0"/>
            <a:ext cx="12192000" cy="456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69363"/>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2262132" y="1495257"/>
            <a:ext cx="9621520" cy="5118268"/>
          </a:xfrm>
        </p:spPr>
        <p:txBody>
          <a:bodyPr/>
          <a:lstStyle/>
          <a:p>
            <a:pPr algn="just">
              <a:lnSpc>
                <a:spcPct val="100000"/>
              </a:lnSpc>
            </a:pPr>
            <a:r>
              <a:rPr lang="en-US" sz="1800" dirty="0"/>
              <a:t>Most of the operators had consumed the non-compliant HFO before 1st January 2020, while those ships that had a remaining quantity on board were able to debunker after 1st January without any serious issues.</a:t>
            </a:r>
          </a:p>
          <a:p>
            <a:pPr algn="just">
              <a:lnSpc>
                <a:spcPct val="100000"/>
              </a:lnSpc>
            </a:pPr>
            <a:r>
              <a:rPr lang="en-US" sz="1800" dirty="0"/>
              <a:t>Most of the operators believed at the time of the survey in summer 2020 that the VLSFO price will possibly increase in the near future.</a:t>
            </a:r>
          </a:p>
          <a:p>
            <a:pPr algn="just">
              <a:lnSpc>
                <a:spcPct val="100000"/>
              </a:lnSpc>
            </a:pPr>
            <a:r>
              <a:rPr lang="en-US" sz="1800" dirty="0"/>
              <a:t>Many operators have experienced machinery issues with the use of new fuel oils.</a:t>
            </a:r>
          </a:p>
          <a:p>
            <a:pPr algn="just">
              <a:lnSpc>
                <a:spcPct val="100000"/>
              </a:lnSpc>
            </a:pPr>
            <a:br>
              <a:rPr lang="en-US" sz="1800" dirty="0"/>
            </a:br>
            <a:br>
              <a:rPr lang="en-US" sz="1800" dirty="0"/>
            </a:br>
            <a:endParaRPr lang="en-GB" sz="1800" dirty="0"/>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10</a:t>
            </a:fld>
            <a:endParaRPr lang="en-GB" b="1" dirty="0">
              <a:solidFill>
                <a:schemeClr val="bg1"/>
              </a:solidFill>
            </a:endParaRPr>
          </a:p>
        </p:txBody>
      </p:sp>
      <p:sp>
        <p:nvSpPr>
          <p:cNvPr id="9" name="Title 9">
            <a:extLst>
              <a:ext uri="{FF2B5EF4-FFF2-40B4-BE49-F238E27FC236}">
                <a16:creationId xmlns:a16="http://schemas.microsoft.com/office/drawing/2014/main" id="{2B18EF4A-0288-49A4-92AE-2B91C13B43D1}"/>
              </a:ext>
            </a:extLst>
          </p:cNvPr>
          <p:cNvSpPr txBox="1">
            <a:spLocks/>
          </p:cNvSpPr>
          <p:nvPr/>
        </p:nvSpPr>
        <p:spPr>
          <a:xfrm>
            <a:off x="308348" y="1565838"/>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rgbClr val="00B050"/>
                </a:solidFill>
              </a:rPr>
              <a:t>HFO ROB</a:t>
            </a:r>
          </a:p>
        </p:txBody>
      </p:sp>
      <p:sp>
        <p:nvSpPr>
          <p:cNvPr id="11" name="Title 9">
            <a:extLst>
              <a:ext uri="{FF2B5EF4-FFF2-40B4-BE49-F238E27FC236}">
                <a16:creationId xmlns:a16="http://schemas.microsoft.com/office/drawing/2014/main" id="{B2B6B422-56FA-48CD-B33D-4581F72567CD}"/>
              </a:ext>
            </a:extLst>
          </p:cNvPr>
          <p:cNvSpPr txBox="1">
            <a:spLocks/>
          </p:cNvSpPr>
          <p:nvPr/>
        </p:nvSpPr>
        <p:spPr>
          <a:xfrm>
            <a:off x="308227" y="2522832"/>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rgbClr val="0070C0"/>
                </a:solidFill>
              </a:rPr>
              <a:t>Prices</a:t>
            </a:r>
          </a:p>
        </p:txBody>
      </p:sp>
      <p:sp>
        <p:nvSpPr>
          <p:cNvPr id="13" name="Title 9">
            <a:extLst>
              <a:ext uri="{FF2B5EF4-FFF2-40B4-BE49-F238E27FC236}">
                <a16:creationId xmlns:a16="http://schemas.microsoft.com/office/drawing/2014/main" id="{617BFF00-789C-4A86-B8C2-55C69FD41238}"/>
              </a:ext>
            </a:extLst>
          </p:cNvPr>
          <p:cNvSpPr>
            <a:spLocks noGrp="1"/>
          </p:cNvSpPr>
          <p:nvPr>
            <p:ph type="title"/>
          </p:nvPr>
        </p:nvSpPr>
        <p:spPr>
          <a:xfrm>
            <a:off x="308348" y="760141"/>
            <a:ext cx="11883652" cy="535531"/>
          </a:xfrm>
        </p:spPr>
        <p:txBody>
          <a:bodyPr/>
          <a:lstStyle/>
          <a:p>
            <a:r>
              <a:rPr lang="en-US" sz="3200" dirty="0" err="1">
                <a:solidFill>
                  <a:srgbClr val="002060"/>
                </a:solidFill>
              </a:rPr>
              <a:t>Martecma</a:t>
            </a:r>
            <a:r>
              <a:rPr lang="en-US" sz="3200" dirty="0">
                <a:solidFill>
                  <a:srgbClr val="002060"/>
                </a:solidFill>
              </a:rPr>
              <a:t>/DNV GL | </a:t>
            </a:r>
            <a:r>
              <a:rPr lang="en-US" sz="2800" dirty="0">
                <a:solidFill>
                  <a:srgbClr val="4472C4"/>
                </a:solidFill>
              </a:rPr>
              <a:t>Operational experience survey - LSFO issues</a:t>
            </a:r>
            <a:endParaRPr lang="en-GB" sz="3200" dirty="0">
              <a:solidFill>
                <a:srgbClr val="4472C4"/>
              </a:solidFill>
            </a:endParaRPr>
          </a:p>
        </p:txBody>
      </p:sp>
      <p:sp>
        <p:nvSpPr>
          <p:cNvPr id="14" name="Title 9">
            <a:extLst>
              <a:ext uri="{FF2B5EF4-FFF2-40B4-BE49-F238E27FC236}">
                <a16:creationId xmlns:a16="http://schemas.microsoft.com/office/drawing/2014/main" id="{CC873125-5FCB-48E1-AE7F-6D1534CEB04B}"/>
              </a:ext>
            </a:extLst>
          </p:cNvPr>
          <p:cNvSpPr txBox="1">
            <a:spLocks/>
          </p:cNvSpPr>
          <p:nvPr/>
        </p:nvSpPr>
        <p:spPr>
          <a:xfrm>
            <a:off x="308227" y="3162330"/>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chemeClr val="accent4">
                    <a:lumMod val="40000"/>
                    <a:lumOff val="60000"/>
                  </a:schemeClr>
                </a:solidFill>
              </a:rPr>
              <a:t>Machinery</a:t>
            </a:r>
          </a:p>
        </p:txBody>
      </p:sp>
      <p:pic>
        <p:nvPicPr>
          <p:cNvPr id="2" name="Picture 1">
            <a:extLst>
              <a:ext uri="{FF2B5EF4-FFF2-40B4-BE49-F238E27FC236}">
                <a16:creationId xmlns:a16="http://schemas.microsoft.com/office/drawing/2014/main" id="{CAD11BE3-D5A3-4BE0-9E67-8110D0EF593B}"/>
              </a:ext>
            </a:extLst>
          </p:cNvPr>
          <p:cNvPicPr>
            <a:picLocks noChangeAspect="1"/>
          </p:cNvPicPr>
          <p:nvPr/>
        </p:nvPicPr>
        <p:blipFill>
          <a:blip r:embed="rId2"/>
          <a:stretch>
            <a:fillRect/>
          </a:stretch>
        </p:blipFill>
        <p:spPr>
          <a:xfrm>
            <a:off x="2262011" y="3522672"/>
            <a:ext cx="4160284" cy="3028940"/>
          </a:xfrm>
          <a:prstGeom prst="rect">
            <a:avLst/>
          </a:prstGeom>
        </p:spPr>
      </p:pic>
      <p:pic>
        <p:nvPicPr>
          <p:cNvPr id="3" name="Picture 2">
            <a:extLst>
              <a:ext uri="{FF2B5EF4-FFF2-40B4-BE49-F238E27FC236}">
                <a16:creationId xmlns:a16="http://schemas.microsoft.com/office/drawing/2014/main" id="{A3227564-88CA-4445-8E43-C6B99A367FEC}"/>
              </a:ext>
            </a:extLst>
          </p:cNvPr>
          <p:cNvPicPr>
            <a:picLocks noChangeAspect="1"/>
          </p:cNvPicPr>
          <p:nvPr/>
        </p:nvPicPr>
        <p:blipFill>
          <a:blip r:embed="rId3"/>
          <a:stretch>
            <a:fillRect/>
          </a:stretch>
        </p:blipFill>
        <p:spPr>
          <a:xfrm>
            <a:off x="6686308" y="3531662"/>
            <a:ext cx="4509702" cy="3019950"/>
          </a:xfrm>
          <a:prstGeom prst="rect">
            <a:avLst/>
          </a:prstGeom>
        </p:spPr>
      </p:pic>
    </p:spTree>
    <p:extLst>
      <p:ext uri="{BB962C8B-B14F-4D97-AF65-F5344CB8AC3E}">
        <p14:creationId xmlns:p14="http://schemas.microsoft.com/office/powerpoint/2010/main" val="275152868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5895A-7BC8-48AB-833D-F8D962AED726}"/>
              </a:ext>
            </a:extLst>
          </p:cNvPr>
          <p:cNvPicPr>
            <a:picLocks noChangeAspect="1"/>
          </p:cNvPicPr>
          <p:nvPr/>
        </p:nvPicPr>
        <p:blipFill>
          <a:blip r:embed="rId2"/>
          <a:stretch>
            <a:fillRect/>
          </a:stretch>
        </p:blipFill>
        <p:spPr>
          <a:xfrm>
            <a:off x="2318774" y="1314424"/>
            <a:ext cx="7554451" cy="5299101"/>
          </a:xfrm>
          <a:prstGeom prst="rect">
            <a:avLst/>
          </a:prstGeom>
        </p:spPr>
      </p:pic>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11</a:t>
            </a:fld>
            <a:endParaRPr lang="en-GB" b="1" dirty="0">
              <a:solidFill>
                <a:schemeClr val="bg1"/>
              </a:solidFill>
            </a:endParaRPr>
          </a:p>
        </p:txBody>
      </p:sp>
      <p:sp>
        <p:nvSpPr>
          <p:cNvPr id="13" name="Title 9">
            <a:extLst>
              <a:ext uri="{FF2B5EF4-FFF2-40B4-BE49-F238E27FC236}">
                <a16:creationId xmlns:a16="http://schemas.microsoft.com/office/drawing/2014/main" id="{617BFF00-789C-4A86-B8C2-55C69FD41238}"/>
              </a:ext>
            </a:extLst>
          </p:cNvPr>
          <p:cNvSpPr>
            <a:spLocks noGrp="1"/>
          </p:cNvSpPr>
          <p:nvPr>
            <p:ph type="title"/>
          </p:nvPr>
        </p:nvSpPr>
        <p:spPr>
          <a:xfrm>
            <a:off x="308348" y="760141"/>
            <a:ext cx="11883652" cy="535531"/>
          </a:xfrm>
        </p:spPr>
        <p:txBody>
          <a:bodyPr/>
          <a:lstStyle/>
          <a:p>
            <a:r>
              <a:rPr lang="en-US" sz="3200" dirty="0" err="1">
                <a:solidFill>
                  <a:srgbClr val="002060"/>
                </a:solidFill>
              </a:rPr>
              <a:t>Martecma</a:t>
            </a:r>
            <a:r>
              <a:rPr lang="en-US" sz="3200" dirty="0">
                <a:solidFill>
                  <a:srgbClr val="002060"/>
                </a:solidFill>
              </a:rPr>
              <a:t>/DNV GL | </a:t>
            </a:r>
            <a:r>
              <a:rPr lang="en-US" sz="2800" dirty="0">
                <a:solidFill>
                  <a:srgbClr val="4472C4"/>
                </a:solidFill>
              </a:rPr>
              <a:t>Operational experience survey - LSFO issues</a:t>
            </a:r>
            <a:endParaRPr lang="en-GB" sz="3200" dirty="0">
              <a:solidFill>
                <a:srgbClr val="4472C4"/>
              </a:solidFill>
            </a:endParaRPr>
          </a:p>
        </p:txBody>
      </p:sp>
    </p:spTree>
    <p:extLst>
      <p:ext uri="{BB962C8B-B14F-4D97-AF65-F5344CB8AC3E}">
        <p14:creationId xmlns:p14="http://schemas.microsoft.com/office/powerpoint/2010/main" val="291515665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2262132" y="1330397"/>
            <a:ext cx="9621520" cy="5118268"/>
          </a:xfrm>
        </p:spPr>
        <p:txBody>
          <a:bodyPr/>
          <a:lstStyle/>
          <a:p>
            <a:pPr algn="just">
              <a:lnSpc>
                <a:spcPct val="100000"/>
              </a:lnSpc>
            </a:pPr>
            <a:r>
              <a:rPr lang="en-US" sz="1800" dirty="0"/>
              <a:t>Few operators at the time of the survey (summer 2020) were planning to install an EGCS within 2020 and beyond will a significant number believed that the price differential between HFO and complaint VLSFO will increase soon.</a:t>
            </a:r>
          </a:p>
          <a:p>
            <a:pPr algn="just">
              <a:lnSpc>
                <a:spcPct val="100000"/>
              </a:lnSpc>
            </a:pPr>
            <a:r>
              <a:rPr lang="en-US" sz="1800" dirty="0"/>
              <a:t>Operators reported that currently they can easily find HFO in their area of operation, but they think HFO availability will be reduced in the forthcoming years and especially beyond 2030.</a:t>
            </a:r>
          </a:p>
          <a:p>
            <a:pPr algn="just">
              <a:lnSpc>
                <a:spcPct val="100000"/>
              </a:lnSpc>
            </a:pPr>
            <a:r>
              <a:rPr lang="en-US" sz="1800" dirty="0"/>
              <a:t>Eight out of the ten (80%) companies invested on EGCS have reported quality issues on the use of HFO, mainly related to stability and total sediments, acid number and </a:t>
            </a:r>
            <a:r>
              <a:rPr lang="en-US" sz="1800" dirty="0" err="1"/>
              <a:t>catfines</a:t>
            </a:r>
            <a:r>
              <a:rPr lang="en-US" sz="1800" dirty="0"/>
              <a:t>.</a:t>
            </a:r>
          </a:p>
          <a:p>
            <a:pPr algn="just">
              <a:lnSpc>
                <a:spcPct val="100000"/>
              </a:lnSpc>
            </a:pPr>
            <a:r>
              <a:rPr lang="en-US" sz="1800" dirty="0"/>
              <a:t>.</a:t>
            </a:r>
            <a:br>
              <a:rPr lang="en-US" sz="1800" dirty="0"/>
            </a:br>
            <a:br>
              <a:rPr lang="en-US" sz="1800" dirty="0"/>
            </a:br>
            <a:endParaRPr lang="en-GB" sz="1800" dirty="0"/>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12</a:t>
            </a:fld>
            <a:endParaRPr lang="en-GB" b="1" dirty="0">
              <a:solidFill>
                <a:schemeClr val="bg1"/>
              </a:solidFill>
            </a:endParaRPr>
          </a:p>
        </p:txBody>
      </p:sp>
      <p:sp>
        <p:nvSpPr>
          <p:cNvPr id="9" name="Title 9">
            <a:extLst>
              <a:ext uri="{FF2B5EF4-FFF2-40B4-BE49-F238E27FC236}">
                <a16:creationId xmlns:a16="http://schemas.microsoft.com/office/drawing/2014/main" id="{2B18EF4A-0288-49A4-92AE-2B91C13B43D1}"/>
              </a:ext>
            </a:extLst>
          </p:cNvPr>
          <p:cNvSpPr txBox="1">
            <a:spLocks/>
          </p:cNvSpPr>
          <p:nvPr/>
        </p:nvSpPr>
        <p:spPr>
          <a:xfrm>
            <a:off x="308227" y="1506973"/>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rgbClr val="00CC99"/>
                </a:solidFill>
              </a:rPr>
              <a:t>Market</a:t>
            </a:r>
          </a:p>
        </p:txBody>
      </p:sp>
      <p:sp>
        <p:nvSpPr>
          <p:cNvPr id="11" name="Title 9">
            <a:extLst>
              <a:ext uri="{FF2B5EF4-FFF2-40B4-BE49-F238E27FC236}">
                <a16:creationId xmlns:a16="http://schemas.microsoft.com/office/drawing/2014/main" id="{B2B6B422-56FA-48CD-B33D-4581F72567CD}"/>
              </a:ext>
            </a:extLst>
          </p:cNvPr>
          <p:cNvSpPr txBox="1">
            <a:spLocks/>
          </p:cNvSpPr>
          <p:nvPr/>
        </p:nvSpPr>
        <p:spPr>
          <a:xfrm>
            <a:off x="308227" y="2335172"/>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chemeClr val="accent4">
                    <a:lumMod val="60000"/>
                    <a:lumOff val="40000"/>
                  </a:schemeClr>
                </a:solidFill>
              </a:rPr>
              <a:t>HFO Availability</a:t>
            </a:r>
          </a:p>
        </p:txBody>
      </p:sp>
      <p:sp>
        <p:nvSpPr>
          <p:cNvPr id="13" name="Title 9">
            <a:extLst>
              <a:ext uri="{FF2B5EF4-FFF2-40B4-BE49-F238E27FC236}">
                <a16:creationId xmlns:a16="http://schemas.microsoft.com/office/drawing/2014/main" id="{617BFF00-789C-4A86-B8C2-55C69FD41238}"/>
              </a:ext>
            </a:extLst>
          </p:cNvPr>
          <p:cNvSpPr>
            <a:spLocks noGrp="1"/>
          </p:cNvSpPr>
          <p:nvPr>
            <p:ph type="title"/>
          </p:nvPr>
        </p:nvSpPr>
        <p:spPr>
          <a:xfrm>
            <a:off x="308348" y="760141"/>
            <a:ext cx="11883652" cy="535531"/>
          </a:xfrm>
        </p:spPr>
        <p:txBody>
          <a:bodyPr/>
          <a:lstStyle/>
          <a:p>
            <a:r>
              <a:rPr lang="en-US" sz="3200" dirty="0" err="1">
                <a:solidFill>
                  <a:srgbClr val="002060"/>
                </a:solidFill>
              </a:rPr>
              <a:t>Martecma</a:t>
            </a:r>
            <a:r>
              <a:rPr lang="en-US" sz="3200" dirty="0">
                <a:solidFill>
                  <a:srgbClr val="002060"/>
                </a:solidFill>
              </a:rPr>
              <a:t>/DNV GL | </a:t>
            </a:r>
            <a:r>
              <a:rPr lang="en-US" sz="2800" dirty="0">
                <a:solidFill>
                  <a:srgbClr val="4472C4"/>
                </a:solidFill>
              </a:rPr>
              <a:t>Operational experience survey - EGCS issues</a:t>
            </a:r>
            <a:endParaRPr lang="en-GB" sz="3200" dirty="0">
              <a:solidFill>
                <a:srgbClr val="4472C4"/>
              </a:solidFill>
            </a:endParaRPr>
          </a:p>
        </p:txBody>
      </p:sp>
      <p:sp>
        <p:nvSpPr>
          <p:cNvPr id="14" name="Title 9">
            <a:extLst>
              <a:ext uri="{FF2B5EF4-FFF2-40B4-BE49-F238E27FC236}">
                <a16:creationId xmlns:a16="http://schemas.microsoft.com/office/drawing/2014/main" id="{CC873125-5FCB-48E1-AE7F-6D1534CEB04B}"/>
              </a:ext>
            </a:extLst>
          </p:cNvPr>
          <p:cNvSpPr txBox="1">
            <a:spLocks/>
          </p:cNvSpPr>
          <p:nvPr/>
        </p:nvSpPr>
        <p:spPr>
          <a:xfrm>
            <a:off x="308227" y="3163371"/>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chemeClr val="accent1">
                    <a:lumMod val="75000"/>
                  </a:schemeClr>
                </a:solidFill>
              </a:rPr>
              <a:t>HFO Quality</a:t>
            </a:r>
          </a:p>
        </p:txBody>
      </p:sp>
      <p:pic>
        <p:nvPicPr>
          <p:cNvPr id="2" name="Picture 1">
            <a:extLst>
              <a:ext uri="{FF2B5EF4-FFF2-40B4-BE49-F238E27FC236}">
                <a16:creationId xmlns:a16="http://schemas.microsoft.com/office/drawing/2014/main" id="{147670AB-8592-43D2-A218-BAB4C702FD81}"/>
              </a:ext>
            </a:extLst>
          </p:cNvPr>
          <p:cNvPicPr>
            <a:picLocks noChangeAspect="1"/>
          </p:cNvPicPr>
          <p:nvPr/>
        </p:nvPicPr>
        <p:blipFill rotWithShape="1">
          <a:blip r:embed="rId2"/>
          <a:srcRect l="918" t="1787" r="2143"/>
          <a:stretch/>
        </p:blipFill>
        <p:spPr>
          <a:xfrm>
            <a:off x="4183630" y="3712076"/>
            <a:ext cx="4133088" cy="3145536"/>
          </a:xfrm>
          <a:prstGeom prst="rect">
            <a:avLst/>
          </a:prstGeom>
        </p:spPr>
      </p:pic>
    </p:spTree>
    <p:extLst>
      <p:ext uri="{BB962C8B-B14F-4D97-AF65-F5344CB8AC3E}">
        <p14:creationId xmlns:p14="http://schemas.microsoft.com/office/powerpoint/2010/main" val="222408469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2262132" y="1330397"/>
            <a:ext cx="9621520" cy="5118268"/>
          </a:xfrm>
        </p:spPr>
        <p:txBody>
          <a:bodyPr/>
          <a:lstStyle/>
          <a:p>
            <a:pPr algn="just">
              <a:lnSpc>
                <a:spcPct val="100000"/>
              </a:lnSpc>
            </a:pPr>
            <a:r>
              <a:rPr lang="en-US" sz="1800" dirty="0"/>
              <a:t>It appears that a significant number of ships (about 31%) have not experienced any inspections by the PSC. While those ships inspected documents and records review and EGCS inspection has mainly be implemented by the PSC officers. No ship received any penalty or fine.</a:t>
            </a:r>
          </a:p>
          <a:p>
            <a:pPr algn="just">
              <a:lnSpc>
                <a:spcPct val="100000"/>
              </a:lnSpc>
            </a:pPr>
            <a:r>
              <a:rPr lang="en-US" sz="1800" dirty="0"/>
              <a:t>Ships operators believe that there will be additional restrictions in the future (mainly national and regional) on the discharge water while the list of ports with discharge prohibitions will increase.</a:t>
            </a:r>
          </a:p>
          <a:p>
            <a:pPr algn="just">
              <a:lnSpc>
                <a:spcPct val="100000"/>
              </a:lnSpc>
            </a:pPr>
            <a:r>
              <a:rPr lang="en-US" sz="1800" dirty="0"/>
              <a:t>Single sensor failure is the more frequent EGCS malfunction experienced following by short term exceedances and then system breakdown. Technical issues faced are related mainly with issues on monitoring sensors, software problems and overboard piping corrosion.</a:t>
            </a:r>
          </a:p>
          <a:p>
            <a:pPr algn="just">
              <a:lnSpc>
                <a:spcPct val="100000"/>
              </a:lnSpc>
            </a:pPr>
            <a:br>
              <a:rPr lang="en-US" sz="1800" dirty="0"/>
            </a:br>
            <a:br>
              <a:rPr lang="en-US" sz="1800" dirty="0"/>
            </a:br>
            <a:endParaRPr lang="en-GB" sz="1800" dirty="0"/>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13</a:t>
            </a:fld>
            <a:endParaRPr lang="en-GB" b="1" dirty="0">
              <a:solidFill>
                <a:schemeClr val="bg1"/>
              </a:solidFill>
            </a:endParaRPr>
          </a:p>
        </p:txBody>
      </p:sp>
      <p:sp>
        <p:nvSpPr>
          <p:cNvPr id="9" name="Title 9">
            <a:extLst>
              <a:ext uri="{FF2B5EF4-FFF2-40B4-BE49-F238E27FC236}">
                <a16:creationId xmlns:a16="http://schemas.microsoft.com/office/drawing/2014/main" id="{2B18EF4A-0288-49A4-92AE-2B91C13B43D1}"/>
              </a:ext>
            </a:extLst>
          </p:cNvPr>
          <p:cNvSpPr txBox="1">
            <a:spLocks/>
          </p:cNvSpPr>
          <p:nvPr/>
        </p:nvSpPr>
        <p:spPr>
          <a:xfrm>
            <a:off x="308227" y="1506973"/>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chemeClr val="accent2">
                    <a:lumMod val="50000"/>
                    <a:lumOff val="50000"/>
                  </a:schemeClr>
                </a:solidFill>
              </a:rPr>
              <a:t>Controls</a:t>
            </a:r>
          </a:p>
        </p:txBody>
      </p:sp>
      <p:sp>
        <p:nvSpPr>
          <p:cNvPr id="11" name="Title 9">
            <a:extLst>
              <a:ext uri="{FF2B5EF4-FFF2-40B4-BE49-F238E27FC236}">
                <a16:creationId xmlns:a16="http://schemas.microsoft.com/office/drawing/2014/main" id="{B2B6B422-56FA-48CD-B33D-4581F72567CD}"/>
              </a:ext>
            </a:extLst>
          </p:cNvPr>
          <p:cNvSpPr txBox="1">
            <a:spLocks/>
          </p:cNvSpPr>
          <p:nvPr/>
        </p:nvSpPr>
        <p:spPr>
          <a:xfrm>
            <a:off x="308227" y="2259572"/>
            <a:ext cx="1845572"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rgbClr val="92D050"/>
                </a:solidFill>
              </a:rPr>
              <a:t>Discharge Water</a:t>
            </a:r>
          </a:p>
        </p:txBody>
      </p:sp>
      <p:sp>
        <p:nvSpPr>
          <p:cNvPr id="13" name="Title 9">
            <a:extLst>
              <a:ext uri="{FF2B5EF4-FFF2-40B4-BE49-F238E27FC236}">
                <a16:creationId xmlns:a16="http://schemas.microsoft.com/office/drawing/2014/main" id="{617BFF00-789C-4A86-B8C2-55C69FD41238}"/>
              </a:ext>
            </a:extLst>
          </p:cNvPr>
          <p:cNvSpPr>
            <a:spLocks noGrp="1"/>
          </p:cNvSpPr>
          <p:nvPr>
            <p:ph type="title"/>
          </p:nvPr>
        </p:nvSpPr>
        <p:spPr>
          <a:xfrm>
            <a:off x="308348" y="760141"/>
            <a:ext cx="11883652" cy="535531"/>
          </a:xfrm>
        </p:spPr>
        <p:txBody>
          <a:bodyPr/>
          <a:lstStyle/>
          <a:p>
            <a:r>
              <a:rPr lang="en-US" sz="3200" dirty="0" err="1">
                <a:solidFill>
                  <a:srgbClr val="002060"/>
                </a:solidFill>
              </a:rPr>
              <a:t>Martecma</a:t>
            </a:r>
            <a:r>
              <a:rPr lang="en-US" sz="3200" dirty="0">
                <a:solidFill>
                  <a:srgbClr val="002060"/>
                </a:solidFill>
              </a:rPr>
              <a:t>/DNV GL | </a:t>
            </a:r>
            <a:r>
              <a:rPr lang="en-US" sz="2800" dirty="0">
                <a:solidFill>
                  <a:srgbClr val="4472C4"/>
                </a:solidFill>
              </a:rPr>
              <a:t>Operational experience survey - EGCS issues</a:t>
            </a:r>
            <a:endParaRPr lang="en-GB" sz="3200" dirty="0">
              <a:solidFill>
                <a:srgbClr val="4472C4"/>
              </a:solidFill>
            </a:endParaRPr>
          </a:p>
        </p:txBody>
      </p:sp>
      <p:sp>
        <p:nvSpPr>
          <p:cNvPr id="14" name="Title 9">
            <a:extLst>
              <a:ext uri="{FF2B5EF4-FFF2-40B4-BE49-F238E27FC236}">
                <a16:creationId xmlns:a16="http://schemas.microsoft.com/office/drawing/2014/main" id="{CC873125-5FCB-48E1-AE7F-6D1534CEB04B}"/>
              </a:ext>
            </a:extLst>
          </p:cNvPr>
          <p:cNvSpPr txBox="1">
            <a:spLocks/>
          </p:cNvSpPr>
          <p:nvPr/>
        </p:nvSpPr>
        <p:spPr>
          <a:xfrm>
            <a:off x="308227" y="3163371"/>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rgbClr val="FFC000"/>
                </a:solidFill>
              </a:rPr>
              <a:t>Technical Issues</a:t>
            </a:r>
          </a:p>
        </p:txBody>
      </p:sp>
      <p:pic>
        <p:nvPicPr>
          <p:cNvPr id="3" name="Picture 2">
            <a:extLst>
              <a:ext uri="{FF2B5EF4-FFF2-40B4-BE49-F238E27FC236}">
                <a16:creationId xmlns:a16="http://schemas.microsoft.com/office/drawing/2014/main" id="{4634A53B-5750-4598-B97C-B7DB030427C5}"/>
              </a:ext>
            </a:extLst>
          </p:cNvPr>
          <p:cNvPicPr>
            <a:picLocks noChangeAspect="1"/>
          </p:cNvPicPr>
          <p:nvPr/>
        </p:nvPicPr>
        <p:blipFill>
          <a:blip r:embed="rId2"/>
          <a:stretch>
            <a:fillRect/>
          </a:stretch>
        </p:blipFill>
        <p:spPr>
          <a:xfrm>
            <a:off x="2362508" y="3900607"/>
            <a:ext cx="3781425" cy="2752725"/>
          </a:xfrm>
          <a:prstGeom prst="rect">
            <a:avLst/>
          </a:prstGeom>
          <a:ln>
            <a:solidFill>
              <a:schemeClr val="bg1">
                <a:lumMod val="85000"/>
              </a:schemeClr>
            </a:solidFill>
          </a:ln>
        </p:spPr>
      </p:pic>
      <p:pic>
        <p:nvPicPr>
          <p:cNvPr id="5" name="Picture 4">
            <a:extLst>
              <a:ext uri="{FF2B5EF4-FFF2-40B4-BE49-F238E27FC236}">
                <a16:creationId xmlns:a16="http://schemas.microsoft.com/office/drawing/2014/main" id="{4A89E14E-5A07-4985-990B-BD7BD1C7B527}"/>
              </a:ext>
            </a:extLst>
          </p:cNvPr>
          <p:cNvPicPr>
            <a:picLocks noChangeAspect="1"/>
          </p:cNvPicPr>
          <p:nvPr/>
        </p:nvPicPr>
        <p:blipFill>
          <a:blip r:embed="rId3"/>
          <a:stretch>
            <a:fillRect/>
          </a:stretch>
        </p:blipFill>
        <p:spPr>
          <a:xfrm>
            <a:off x="6468209" y="3887782"/>
            <a:ext cx="4243255" cy="2752725"/>
          </a:xfrm>
          <a:prstGeom prst="rect">
            <a:avLst/>
          </a:prstGeom>
        </p:spPr>
      </p:pic>
    </p:spTree>
    <p:extLst>
      <p:ext uri="{BB962C8B-B14F-4D97-AF65-F5344CB8AC3E}">
        <p14:creationId xmlns:p14="http://schemas.microsoft.com/office/powerpoint/2010/main" val="47802009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14</a:t>
            </a:fld>
            <a:endParaRPr lang="en-GB" b="1" dirty="0">
              <a:solidFill>
                <a:schemeClr val="bg1"/>
              </a:solidFill>
            </a:endParaRPr>
          </a:p>
        </p:txBody>
      </p:sp>
      <p:sp>
        <p:nvSpPr>
          <p:cNvPr id="13" name="Title 9">
            <a:extLst>
              <a:ext uri="{FF2B5EF4-FFF2-40B4-BE49-F238E27FC236}">
                <a16:creationId xmlns:a16="http://schemas.microsoft.com/office/drawing/2014/main" id="{617BFF00-789C-4A86-B8C2-55C69FD41238}"/>
              </a:ext>
            </a:extLst>
          </p:cNvPr>
          <p:cNvSpPr>
            <a:spLocks noGrp="1"/>
          </p:cNvSpPr>
          <p:nvPr>
            <p:ph type="title"/>
          </p:nvPr>
        </p:nvSpPr>
        <p:spPr>
          <a:xfrm>
            <a:off x="308348" y="760141"/>
            <a:ext cx="11883652" cy="535531"/>
          </a:xfrm>
        </p:spPr>
        <p:txBody>
          <a:bodyPr/>
          <a:lstStyle/>
          <a:p>
            <a:r>
              <a:rPr lang="en-US" sz="3200" dirty="0" err="1">
                <a:solidFill>
                  <a:srgbClr val="002060"/>
                </a:solidFill>
              </a:rPr>
              <a:t>Martecma</a:t>
            </a:r>
            <a:r>
              <a:rPr lang="en-US" sz="3200" dirty="0">
                <a:solidFill>
                  <a:srgbClr val="002060"/>
                </a:solidFill>
              </a:rPr>
              <a:t>/DNV GL | </a:t>
            </a:r>
            <a:r>
              <a:rPr lang="en-US" sz="2800" dirty="0">
                <a:solidFill>
                  <a:srgbClr val="4472C4"/>
                </a:solidFill>
              </a:rPr>
              <a:t>Operational experience survey - Future</a:t>
            </a:r>
            <a:endParaRPr lang="en-GB" sz="3200" dirty="0">
              <a:solidFill>
                <a:srgbClr val="4472C4"/>
              </a:solidFill>
            </a:endParaRPr>
          </a:p>
        </p:txBody>
      </p:sp>
      <p:pic>
        <p:nvPicPr>
          <p:cNvPr id="9218" name="Picture 2" descr="Star Wars - Yoda, May The Force Be With You Poster | Sold at Europosters">
            <a:extLst>
              <a:ext uri="{FF2B5EF4-FFF2-40B4-BE49-F238E27FC236}">
                <a16:creationId xmlns:a16="http://schemas.microsoft.com/office/drawing/2014/main" id="{44ABE8D8-22E9-4C75-B33C-A2F1D622B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572" y="1363736"/>
            <a:ext cx="3158308" cy="4734123"/>
          </a:xfrm>
          <a:prstGeom prst="rect">
            <a:avLst/>
          </a:prstGeom>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6BE563-7AB6-4623-9CBD-2FAD2CD505AE}"/>
              </a:ext>
            </a:extLst>
          </p:cNvPr>
          <p:cNvPicPr>
            <a:picLocks noChangeAspect="1"/>
          </p:cNvPicPr>
          <p:nvPr/>
        </p:nvPicPr>
        <p:blipFill>
          <a:blip r:embed="rId3"/>
          <a:stretch>
            <a:fillRect/>
          </a:stretch>
        </p:blipFill>
        <p:spPr>
          <a:xfrm>
            <a:off x="389857" y="2049614"/>
            <a:ext cx="3467780" cy="2758771"/>
          </a:xfrm>
          <a:prstGeom prst="rect">
            <a:avLst/>
          </a:prstGeom>
        </p:spPr>
      </p:pic>
      <p:pic>
        <p:nvPicPr>
          <p:cNvPr id="3" name="Picture 2">
            <a:extLst>
              <a:ext uri="{FF2B5EF4-FFF2-40B4-BE49-F238E27FC236}">
                <a16:creationId xmlns:a16="http://schemas.microsoft.com/office/drawing/2014/main" id="{0FF5EA6E-AFC7-45BC-930E-6A6A830B7198}"/>
              </a:ext>
            </a:extLst>
          </p:cNvPr>
          <p:cNvPicPr>
            <a:picLocks noChangeAspect="1"/>
          </p:cNvPicPr>
          <p:nvPr/>
        </p:nvPicPr>
        <p:blipFill>
          <a:blip r:embed="rId4"/>
          <a:stretch>
            <a:fillRect/>
          </a:stretch>
        </p:blipFill>
        <p:spPr>
          <a:xfrm>
            <a:off x="3879731" y="2049613"/>
            <a:ext cx="4974343" cy="2758771"/>
          </a:xfrm>
          <a:prstGeom prst="rect">
            <a:avLst/>
          </a:prstGeom>
        </p:spPr>
      </p:pic>
    </p:spTree>
    <p:extLst>
      <p:ext uri="{BB962C8B-B14F-4D97-AF65-F5344CB8AC3E}">
        <p14:creationId xmlns:p14="http://schemas.microsoft.com/office/powerpoint/2010/main" val="3513030693"/>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F0D3-6B44-4244-816E-74DD856B6112}"/>
              </a:ext>
            </a:extLst>
          </p:cNvPr>
          <p:cNvSpPr>
            <a:spLocks noGrp="1"/>
          </p:cNvSpPr>
          <p:nvPr>
            <p:ph type="title"/>
          </p:nvPr>
        </p:nvSpPr>
        <p:spPr>
          <a:xfrm>
            <a:off x="424635" y="389365"/>
            <a:ext cx="11174186" cy="993606"/>
          </a:xfrm>
        </p:spPr>
        <p:txBody>
          <a:bodyPr>
            <a:noAutofit/>
          </a:bodyPr>
          <a:lstStyle/>
          <a:p>
            <a:r>
              <a:rPr lang="en-US" sz="4000" dirty="0"/>
              <a:t>Approach 13: New/ innovative emission reduction mechanism.</a:t>
            </a:r>
          </a:p>
        </p:txBody>
      </p:sp>
      <p:sp>
        <p:nvSpPr>
          <p:cNvPr id="3" name="Content Placeholder 12">
            <a:extLst>
              <a:ext uri="{FF2B5EF4-FFF2-40B4-BE49-F238E27FC236}">
                <a16:creationId xmlns:a16="http://schemas.microsoft.com/office/drawing/2014/main" id="{6FD9CA1D-9727-4975-9850-02B5EF0B129F}"/>
              </a:ext>
            </a:extLst>
          </p:cNvPr>
          <p:cNvSpPr txBox="1">
            <a:spLocks/>
          </p:cNvSpPr>
          <p:nvPr/>
        </p:nvSpPr>
        <p:spPr>
          <a:xfrm>
            <a:off x="446314" y="1230571"/>
            <a:ext cx="8021412" cy="477009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600"/>
              </a:spcAft>
            </a:pPr>
            <a:endParaRPr lang="en-GB" sz="1500" dirty="0"/>
          </a:p>
        </p:txBody>
      </p:sp>
      <p:sp>
        <p:nvSpPr>
          <p:cNvPr id="5" name="Content Placeholder 12">
            <a:extLst>
              <a:ext uri="{FF2B5EF4-FFF2-40B4-BE49-F238E27FC236}">
                <a16:creationId xmlns:a16="http://schemas.microsoft.com/office/drawing/2014/main" id="{6FD9CA1D-9727-4975-9850-02B5EF0B129F}"/>
              </a:ext>
            </a:extLst>
          </p:cNvPr>
          <p:cNvSpPr txBox="1">
            <a:spLocks/>
          </p:cNvSpPr>
          <p:nvPr/>
        </p:nvSpPr>
        <p:spPr>
          <a:xfrm>
            <a:off x="598713" y="1382971"/>
            <a:ext cx="10826031" cy="477009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 or IMO funded research.</a:t>
            </a:r>
          </a:p>
          <a:p>
            <a:r>
              <a:rPr lang="en-US" dirty="0"/>
              <a:t>Collaboration between ship operators, universities, class societies, makers and charterers.</a:t>
            </a:r>
            <a:endParaRPr lang="en-GB" dirty="0"/>
          </a:p>
          <a:p>
            <a:r>
              <a:rPr lang="en-US" dirty="0"/>
              <a:t>Research with a practical perspective, “abstract” science to be avoided.</a:t>
            </a:r>
          </a:p>
          <a:p>
            <a:r>
              <a:rPr lang="en-GB" sz="1600" dirty="0"/>
              <a:t>No focus in technology only.</a:t>
            </a:r>
            <a:br>
              <a:rPr lang="en-GB" sz="1600" dirty="0"/>
            </a:br>
            <a:endParaRPr lang="en-GB" sz="1500" dirty="0"/>
          </a:p>
        </p:txBody>
      </p:sp>
      <p:pic>
        <p:nvPicPr>
          <p:cNvPr id="6" name="Picture Placeholder 14" descr="turtle in ocean">
            <a:extLst>
              <a:ext uri="{FF2B5EF4-FFF2-40B4-BE49-F238E27FC236}">
                <a16:creationId xmlns:a16="http://schemas.microsoft.com/office/drawing/2014/main" id="{C7A54B61-8541-AB40-BD1C-F80E8A424061}"/>
              </a:ext>
            </a:extLst>
          </p:cNvPr>
          <p:cNvPicPr>
            <a:picLocks noChangeAspect="1"/>
          </p:cNvPicPr>
          <p:nvPr/>
        </p:nvPicPr>
        <p:blipFill rotWithShape="1">
          <a:blip r:embed="rId2"/>
          <a:srcRect t="20921" b="4079"/>
          <a:stretch/>
        </p:blipFill>
        <p:spPr>
          <a:xfrm>
            <a:off x="0" y="0"/>
            <a:ext cx="12192000" cy="6858000"/>
          </a:xfrm>
          <a:prstGeom prst="rect">
            <a:avLst/>
          </a:prstGeom>
        </p:spPr>
      </p:pic>
      <p:sp>
        <p:nvSpPr>
          <p:cNvPr id="4" name="TextBox 3"/>
          <p:cNvSpPr txBox="1"/>
          <p:nvPr/>
        </p:nvSpPr>
        <p:spPr>
          <a:xfrm>
            <a:off x="801913" y="4337111"/>
            <a:ext cx="4673600" cy="923330"/>
          </a:xfrm>
          <a:prstGeom prst="rect">
            <a:avLst/>
          </a:prstGeom>
          <a:noFill/>
        </p:spPr>
        <p:txBody>
          <a:bodyPr wrap="square" rtlCol="0">
            <a:spAutoFit/>
          </a:bodyPr>
          <a:lstStyle/>
          <a:p>
            <a:r>
              <a:rPr lang="en-US" sz="5400" b="1" dirty="0">
                <a:solidFill>
                  <a:schemeClr val="bg1"/>
                </a:solidFill>
              </a:rPr>
              <a:t>Thank you!</a:t>
            </a:r>
            <a:endParaRPr lang="el-GR" sz="5400" b="1" dirty="0">
              <a:solidFill>
                <a:schemeClr val="bg1"/>
              </a:solidFill>
            </a:endParaRPr>
          </a:p>
        </p:txBody>
      </p:sp>
    </p:spTree>
    <p:extLst>
      <p:ext uri="{BB962C8B-B14F-4D97-AF65-F5344CB8AC3E}">
        <p14:creationId xmlns:p14="http://schemas.microsoft.com/office/powerpoint/2010/main" val="3502780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1A8EB3-8317-46D8-A254-1A3B0CFBF06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7659628" y="1387431"/>
            <a:ext cx="4532372" cy="4083137"/>
          </a:xfrm>
          <a:prstGeom prst="rect">
            <a:avLst/>
          </a:prstGeom>
        </p:spPr>
      </p:pic>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788194" y="186533"/>
            <a:ext cx="10515600" cy="777874"/>
          </a:xfrm>
        </p:spPr>
        <p:txBody>
          <a:bodyPr>
            <a:normAutofit/>
          </a:bodyPr>
          <a:lstStyle/>
          <a:p>
            <a:r>
              <a:rPr lang="en-US" dirty="0">
                <a:solidFill>
                  <a:srgbClr val="002060"/>
                </a:solidFill>
              </a:rPr>
              <a:t>M/E scuffing incidents</a:t>
            </a:r>
            <a:endParaRPr lang="en-GB" dirty="0">
              <a:solidFill>
                <a:srgbClr val="002060"/>
              </a:solidFill>
            </a:endParaRPr>
          </a:p>
        </p:txBody>
      </p:sp>
      <p:sp>
        <p:nvSpPr>
          <p:cNvPr id="11" name="Text Placeholder 40">
            <a:extLst>
              <a:ext uri="{FF2B5EF4-FFF2-40B4-BE49-F238E27FC236}">
                <a16:creationId xmlns:a16="http://schemas.microsoft.com/office/drawing/2014/main" id="{4182E210-347D-40E0-9DBB-1CA83F7544BE}"/>
              </a:ext>
            </a:extLst>
          </p:cNvPr>
          <p:cNvSpPr txBox="1">
            <a:spLocks/>
          </p:cNvSpPr>
          <p:nvPr/>
        </p:nvSpPr>
        <p:spPr>
          <a:xfrm>
            <a:off x="297893" y="897311"/>
            <a:ext cx="7361735" cy="50633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800" dirty="0"/>
              <a:t>We have seen an increased number of scuffing incidents over the last two years. </a:t>
            </a:r>
          </a:p>
          <a:p>
            <a:pPr algn="just">
              <a:lnSpc>
                <a:spcPct val="100000"/>
              </a:lnSpc>
            </a:pPr>
            <a:r>
              <a:rPr lang="en-US" sz="1800" dirty="0"/>
              <a:t>Scuffing is a form of adhesive wear caused by hard, metal to metal contact between cylinder liners and piston rings due to oil film breakdown.</a:t>
            </a:r>
          </a:p>
          <a:p>
            <a:pPr algn="just">
              <a:lnSpc>
                <a:spcPct val="100000"/>
              </a:lnSpc>
            </a:pPr>
            <a:r>
              <a:rPr lang="en-US" sz="1800" dirty="0"/>
              <a:t>Scuffing may cause catastrophic damages in cylinder liners, piston rings, piston rods, stuffing boxes and may lead to complete immobilization of the vessel.</a:t>
            </a:r>
          </a:p>
          <a:p>
            <a:pPr algn="just">
              <a:lnSpc>
                <a:spcPct val="100000"/>
              </a:lnSpc>
            </a:pPr>
            <a:r>
              <a:rPr lang="en-US" sz="1800" dirty="0"/>
              <a:t>These incidents </a:t>
            </a:r>
            <a:r>
              <a:rPr lang="en-US" sz="1800" b="1" u="sng" dirty="0"/>
              <a:t>may or may not be directly</a:t>
            </a:r>
            <a:r>
              <a:rPr lang="en-US" sz="1800" u="sng" dirty="0"/>
              <a:t> </a:t>
            </a:r>
            <a:r>
              <a:rPr lang="en-US" sz="1800" dirty="0"/>
              <a:t>related to the use of VLSFO.</a:t>
            </a:r>
          </a:p>
          <a:p>
            <a:pPr algn="just">
              <a:lnSpc>
                <a:spcPct val="100000"/>
              </a:lnSpc>
            </a:pPr>
            <a:r>
              <a:rPr lang="en-US" sz="1800" dirty="0"/>
              <a:t>Experience has shown that the cylinder condition tribology of the latest ultra-long stroke, slow speed Main Engines is complicated due to:</a:t>
            </a:r>
          </a:p>
          <a:p>
            <a:pPr marL="285750" indent="-285750" algn="just">
              <a:lnSpc>
                <a:spcPct val="100000"/>
              </a:lnSpc>
              <a:buFontTx/>
              <a:buChar char="-"/>
            </a:pPr>
            <a:r>
              <a:rPr lang="en-US" sz="1800" dirty="0"/>
              <a:t>high </a:t>
            </a:r>
            <a:r>
              <a:rPr lang="en-US" sz="1800" dirty="0" err="1"/>
              <a:t>Pmax</a:t>
            </a:r>
            <a:r>
              <a:rPr lang="en-US" sz="1800" dirty="0"/>
              <a:t> which means the higher mechanical load on piston rings, liners, and cylinder oil, </a:t>
            </a:r>
          </a:p>
          <a:p>
            <a:pPr marL="285750" indent="-285750" algn="just">
              <a:lnSpc>
                <a:spcPct val="100000"/>
              </a:lnSpc>
              <a:buFontTx/>
              <a:buChar char="-"/>
            </a:pPr>
            <a:r>
              <a:rPr lang="en-US" sz="1800" dirty="0"/>
              <a:t>-higher cooling jacket temperatures to fight cold corrosion which means higher heat loads, -</a:t>
            </a:r>
          </a:p>
          <a:p>
            <a:pPr marL="285750" indent="-285750" algn="just">
              <a:lnSpc>
                <a:spcPct val="100000"/>
              </a:lnSpc>
              <a:buFontTx/>
              <a:buChar char="-"/>
            </a:pPr>
            <a:r>
              <a:rPr lang="en-US" sz="1800" dirty="0"/>
              <a:t>longer stroke at low speeds which is challenging for the build-up of hydrodynamic oil films.</a:t>
            </a:r>
          </a:p>
        </p:txBody>
      </p:sp>
    </p:spTree>
    <p:extLst>
      <p:ext uri="{BB962C8B-B14F-4D97-AF65-F5344CB8AC3E}">
        <p14:creationId xmlns:p14="http://schemas.microsoft.com/office/powerpoint/2010/main" val="35743520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normAutofit/>
          </a:bodyPr>
          <a:lstStyle/>
          <a:p>
            <a:r>
              <a:rPr lang="en-US" dirty="0">
                <a:solidFill>
                  <a:srgbClr val="002060"/>
                </a:solidFill>
              </a:rPr>
              <a:t>M/E scuffing incidents</a:t>
            </a:r>
            <a:endParaRPr lang="en-GB" dirty="0">
              <a:solidFill>
                <a:srgbClr val="002060"/>
              </a:solidFill>
            </a:endParaRPr>
          </a:p>
        </p:txBody>
      </p:sp>
      <p:sp>
        <p:nvSpPr>
          <p:cNvPr id="11" name="Text Placeholder 40">
            <a:extLst>
              <a:ext uri="{FF2B5EF4-FFF2-40B4-BE49-F238E27FC236}">
                <a16:creationId xmlns:a16="http://schemas.microsoft.com/office/drawing/2014/main" id="{4182E210-347D-40E0-9DBB-1CA83F7544BE}"/>
              </a:ext>
            </a:extLst>
          </p:cNvPr>
          <p:cNvSpPr txBox="1">
            <a:spLocks/>
          </p:cNvSpPr>
          <p:nvPr/>
        </p:nvSpPr>
        <p:spPr>
          <a:xfrm>
            <a:off x="257175" y="1679033"/>
            <a:ext cx="6162061" cy="46288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800" dirty="0"/>
              <a:t>On the other hand, fuels with low %S (VLSFO and MGO) do not provide to the cylinder liner the controlled </a:t>
            </a:r>
            <a:r>
              <a:rPr lang="en-US" sz="1800" dirty="0" err="1"/>
              <a:t>sulphuric</a:t>
            </a:r>
            <a:r>
              <a:rPr lang="en-US" sz="1800" dirty="0"/>
              <a:t> corrosion required to keep an open graphite structure. </a:t>
            </a:r>
          </a:p>
          <a:p>
            <a:pPr algn="just">
              <a:lnSpc>
                <a:spcPct val="100000"/>
              </a:lnSpc>
            </a:pPr>
            <a:r>
              <a:rPr lang="en-US" sz="1800" dirty="0"/>
              <a:t>An amount of controlled corrosion is desired for cylinder liners to avoid the bore polishing phenomenon.</a:t>
            </a:r>
          </a:p>
          <a:p>
            <a:pPr algn="just">
              <a:lnSpc>
                <a:spcPct val="100000"/>
              </a:lnSpc>
            </a:pPr>
            <a:r>
              <a:rPr lang="en-US" sz="1800" dirty="0"/>
              <a:t>Furthermore, cylinder oil manufacturers and M/E makers had to go through a steep learning curve to be able to “match” the cylinder oils with engine profile and VLSFO.</a:t>
            </a:r>
          </a:p>
          <a:p>
            <a:pPr algn="just">
              <a:lnSpc>
                <a:spcPct val="100000"/>
              </a:lnSpc>
            </a:pPr>
            <a:r>
              <a:rPr lang="en-US" sz="1800" dirty="0"/>
              <a:t>Everybody is going through an “experience-building phase” as far as the cylinder lubrication is concerned. </a:t>
            </a:r>
          </a:p>
          <a:p>
            <a:pPr algn="just">
              <a:lnSpc>
                <a:spcPct val="100000"/>
              </a:lnSpc>
            </a:pPr>
            <a:r>
              <a:rPr lang="en-US" sz="1800" dirty="0"/>
              <a:t>More frequent, meticulous M/E scavenge space inspections and cermet coated piston rings are a must from now on.</a:t>
            </a:r>
          </a:p>
        </p:txBody>
      </p:sp>
      <p:pic>
        <p:nvPicPr>
          <p:cNvPr id="4" name="Picture 3">
            <a:extLst>
              <a:ext uri="{FF2B5EF4-FFF2-40B4-BE49-F238E27FC236}">
                <a16:creationId xmlns:a16="http://schemas.microsoft.com/office/drawing/2014/main" id="{7F038957-E265-4F4D-B3A8-63DF01A569F9}"/>
              </a:ext>
            </a:extLst>
          </p:cNvPr>
          <p:cNvPicPr>
            <a:picLocks noChangeAspect="1"/>
          </p:cNvPicPr>
          <p:nvPr/>
        </p:nvPicPr>
        <p:blipFill>
          <a:blip r:embed="rId2"/>
          <a:stretch>
            <a:fillRect/>
          </a:stretch>
        </p:blipFill>
        <p:spPr>
          <a:xfrm>
            <a:off x="6488062" y="1972917"/>
            <a:ext cx="5621950" cy="3495368"/>
          </a:xfrm>
          <a:prstGeom prst="rect">
            <a:avLst/>
          </a:prstGeom>
        </p:spPr>
      </p:pic>
    </p:spTree>
    <p:extLst>
      <p:ext uri="{BB962C8B-B14F-4D97-AF65-F5344CB8AC3E}">
        <p14:creationId xmlns:p14="http://schemas.microsoft.com/office/powerpoint/2010/main" val="45199434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294968" y="365125"/>
            <a:ext cx="11720051" cy="1325563"/>
          </a:xfrm>
        </p:spPr>
        <p:txBody>
          <a:bodyPr>
            <a:normAutofit/>
          </a:bodyPr>
          <a:lstStyle/>
          <a:p>
            <a:r>
              <a:rPr lang="en-US" sz="3500" dirty="0">
                <a:solidFill>
                  <a:srgbClr val="002060"/>
                </a:solidFill>
              </a:rPr>
              <a:t>Open and closed graphite microstructures of cylinder liner </a:t>
            </a:r>
            <a:endParaRPr lang="en-GB" sz="3500" dirty="0">
              <a:solidFill>
                <a:srgbClr val="002060"/>
              </a:solidFill>
            </a:endParaRPr>
          </a:p>
        </p:txBody>
      </p:sp>
      <p:sp>
        <p:nvSpPr>
          <p:cNvPr id="6" name="Text Placeholder 1">
            <a:extLst>
              <a:ext uri="{FF2B5EF4-FFF2-40B4-BE49-F238E27FC236}">
                <a16:creationId xmlns:a16="http://schemas.microsoft.com/office/drawing/2014/main" id="{28555457-360F-4406-BD61-338C3CE8C8AB}"/>
              </a:ext>
            </a:extLst>
          </p:cNvPr>
          <p:cNvSpPr>
            <a:spLocks noGrp="1"/>
          </p:cNvSpPr>
          <p:nvPr>
            <p:ph type="body" sz="quarter" idx="14"/>
          </p:nvPr>
        </p:nvSpPr>
        <p:spPr>
          <a:xfrm>
            <a:off x="750314" y="1602595"/>
            <a:ext cx="5203668" cy="478473"/>
          </a:xfrm>
        </p:spPr>
        <p:txBody>
          <a:bodyPr/>
          <a:lstStyle/>
          <a:p>
            <a:r>
              <a:rPr lang="en-US" sz="1400" dirty="0">
                <a:solidFill>
                  <a:schemeClr val="tx1">
                    <a:lumMod val="65000"/>
                    <a:lumOff val="35000"/>
                  </a:schemeClr>
                </a:solidFill>
              </a:rPr>
              <a:t>Open graphite structure – healthy lower part of a cylinder liner in way of the wave cut marks. Proper build-up of oil film</a:t>
            </a:r>
            <a:endParaRPr lang="en-GB" sz="1400" dirty="0">
              <a:solidFill>
                <a:schemeClr val="tx1">
                  <a:lumMod val="65000"/>
                  <a:lumOff val="35000"/>
                </a:schemeClr>
              </a:solidFill>
            </a:endParaRPr>
          </a:p>
        </p:txBody>
      </p:sp>
      <p:sp>
        <p:nvSpPr>
          <p:cNvPr id="7" name="Text Placeholder 2">
            <a:extLst>
              <a:ext uri="{FF2B5EF4-FFF2-40B4-BE49-F238E27FC236}">
                <a16:creationId xmlns:a16="http://schemas.microsoft.com/office/drawing/2014/main" id="{05C0C6D1-7976-464C-82B7-C49EA6425343}"/>
              </a:ext>
            </a:extLst>
          </p:cNvPr>
          <p:cNvSpPr>
            <a:spLocks noGrp="1"/>
          </p:cNvSpPr>
          <p:nvPr>
            <p:ph type="body" sz="quarter" idx="15"/>
          </p:nvPr>
        </p:nvSpPr>
        <p:spPr>
          <a:xfrm>
            <a:off x="6416832" y="1602595"/>
            <a:ext cx="5203667" cy="647061"/>
          </a:xfrm>
        </p:spPr>
        <p:txBody>
          <a:bodyPr/>
          <a:lstStyle/>
          <a:p>
            <a:pPr>
              <a:lnSpc>
                <a:spcPct val="100000"/>
              </a:lnSpc>
            </a:pPr>
            <a:r>
              <a:rPr lang="en-US" sz="1400" dirty="0">
                <a:solidFill>
                  <a:schemeClr val="tx1">
                    <a:lumMod val="65000"/>
                    <a:lumOff val="35000"/>
                  </a:schemeClr>
                </a:solidFill>
              </a:rPr>
              <a:t>Closed graphite structure – heavily scuffed upper part of the liner. </a:t>
            </a:r>
          </a:p>
          <a:p>
            <a:pPr>
              <a:lnSpc>
                <a:spcPct val="100000"/>
              </a:lnSpc>
              <a:spcBef>
                <a:spcPts val="0"/>
              </a:spcBef>
            </a:pPr>
            <a:r>
              <a:rPr lang="en-US" sz="1400" dirty="0">
                <a:solidFill>
                  <a:schemeClr val="tx1">
                    <a:lumMod val="65000"/>
                    <a:lumOff val="35000"/>
                  </a:schemeClr>
                </a:solidFill>
              </a:rPr>
              <a:t>Not proper build-up of oil film.</a:t>
            </a:r>
            <a:endParaRPr lang="en-GB" sz="1400" dirty="0">
              <a:solidFill>
                <a:schemeClr val="tx1">
                  <a:lumMod val="65000"/>
                  <a:lumOff val="35000"/>
                </a:schemeClr>
              </a:solidFill>
            </a:endParaRPr>
          </a:p>
        </p:txBody>
      </p:sp>
      <p:grpSp>
        <p:nvGrpSpPr>
          <p:cNvPr id="8" name="Group 7">
            <a:extLst>
              <a:ext uri="{FF2B5EF4-FFF2-40B4-BE49-F238E27FC236}">
                <a16:creationId xmlns:a16="http://schemas.microsoft.com/office/drawing/2014/main" id="{255F1A33-B51F-4550-A2D3-A595C504A287}"/>
              </a:ext>
            </a:extLst>
          </p:cNvPr>
          <p:cNvGrpSpPr/>
          <p:nvPr/>
        </p:nvGrpSpPr>
        <p:grpSpPr>
          <a:xfrm>
            <a:off x="750314" y="2262953"/>
            <a:ext cx="5203668" cy="3874498"/>
            <a:chOff x="571500" y="2156688"/>
            <a:chExt cx="4025307" cy="3019590"/>
          </a:xfrm>
        </p:grpSpPr>
        <p:pic>
          <p:nvPicPr>
            <p:cNvPr id="9" name="Content Placeholder 4">
              <a:extLst>
                <a:ext uri="{FF2B5EF4-FFF2-40B4-BE49-F238E27FC236}">
                  <a16:creationId xmlns:a16="http://schemas.microsoft.com/office/drawing/2014/main" id="{6A55ED72-4A11-4523-855C-B69AE39CD5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2156688"/>
              <a:ext cx="4025307" cy="3019590"/>
            </a:xfrm>
            <a:prstGeom prst="rect">
              <a:avLst/>
            </a:prstGeom>
          </p:spPr>
        </p:pic>
        <p:cxnSp>
          <p:nvCxnSpPr>
            <p:cNvPr id="12" name="Straight Arrow Connector 11">
              <a:extLst>
                <a:ext uri="{FF2B5EF4-FFF2-40B4-BE49-F238E27FC236}">
                  <a16:creationId xmlns:a16="http://schemas.microsoft.com/office/drawing/2014/main" id="{A608E274-A380-4CB0-9CBE-3A07B8D7B955}"/>
                </a:ext>
              </a:extLst>
            </p:cNvPr>
            <p:cNvCxnSpPr>
              <a:cxnSpLocks/>
            </p:cNvCxnSpPr>
            <p:nvPr/>
          </p:nvCxnSpPr>
          <p:spPr>
            <a:xfrm>
              <a:off x="2445412" y="2959644"/>
              <a:ext cx="0" cy="1772958"/>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4DE8DFD-80E5-493F-BCEF-C90F2C23EF89}"/>
                </a:ext>
              </a:extLst>
            </p:cNvPr>
            <p:cNvSpPr txBox="1"/>
            <p:nvPr/>
          </p:nvSpPr>
          <p:spPr>
            <a:xfrm>
              <a:off x="820625" y="3507569"/>
              <a:ext cx="1914069" cy="338554"/>
            </a:xfrm>
            <a:prstGeom prst="rect">
              <a:avLst/>
            </a:prstGeom>
            <a:noFill/>
          </p:spPr>
          <p:txBody>
            <a:bodyPr wrap="square" rtlCol="0">
              <a:spAutoFit/>
            </a:bodyPr>
            <a:lstStyle/>
            <a:p>
              <a:r>
                <a:rPr lang="en-US" sz="1600" b="1" dirty="0">
                  <a:solidFill>
                    <a:srgbClr val="FFFF00"/>
                  </a:solidFill>
                </a:rPr>
                <a:t>Wave cut mark</a:t>
              </a:r>
            </a:p>
          </p:txBody>
        </p:sp>
      </p:grpSp>
      <p:pic>
        <p:nvPicPr>
          <p:cNvPr id="14" name="Picture 13">
            <a:extLst>
              <a:ext uri="{FF2B5EF4-FFF2-40B4-BE49-F238E27FC236}">
                <a16:creationId xmlns:a16="http://schemas.microsoft.com/office/drawing/2014/main" id="{1711C919-AC93-4391-8B92-DF516801A4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84"/>
          <a:stretch/>
        </p:blipFill>
        <p:spPr>
          <a:xfrm>
            <a:off x="6353472" y="2262953"/>
            <a:ext cx="5330386" cy="3874498"/>
          </a:xfrm>
          <a:prstGeom prst="rect">
            <a:avLst/>
          </a:prstGeom>
        </p:spPr>
      </p:pic>
    </p:spTree>
    <p:extLst>
      <p:ext uri="{BB962C8B-B14F-4D97-AF65-F5344CB8AC3E}">
        <p14:creationId xmlns:p14="http://schemas.microsoft.com/office/powerpoint/2010/main" val="3295807804"/>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294968" y="365125"/>
            <a:ext cx="11720051" cy="1325563"/>
          </a:xfrm>
        </p:spPr>
        <p:txBody>
          <a:bodyPr>
            <a:normAutofit/>
          </a:bodyPr>
          <a:lstStyle/>
          <a:p>
            <a:r>
              <a:rPr lang="en-US" sz="3500" dirty="0">
                <a:solidFill>
                  <a:srgbClr val="002060"/>
                </a:solidFill>
              </a:rPr>
              <a:t>M/E scuffing damages</a:t>
            </a:r>
            <a:endParaRPr lang="en-GB" sz="3500" dirty="0">
              <a:solidFill>
                <a:srgbClr val="002060"/>
              </a:solidFill>
            </a:endParaRPr>
          </a:p>
        </p:txBody>
      </p:sp>
      <p:pic>
        <p:nvPicPr>
          <p:cNvPr id="4" name="Picture 3">
            <a:extLst>
              <a:ext uri="{FF2B5EF4-FFF2-40B4-BE49-F238E27FC236}">
                <a16:creationId xmlns:a16="http://schemas.microsoft.com/office/drawing/2014/main" id="{6807187B-C3B4-418C-B22B-2C4154EABE7D}"/>
              </a:ext>
            </a:extLst>
          </p:cNvPr>
          <p:cNvPicPr>
            <a:picLocks noChangeAspect="1"/>
          </p:cNvPicPr>
          <p:nvPr/>
        </p:nvPicPr>
        <p:blipFill>
          <a:blip r:embed="rId2"/>
          <a:stretch>
            <a:fillRect/>
          </a:stretch>
        </p:blipFill>
        <p:spPr>
          <a:xfrm>
            <a:off x="106591" y="1744531"/>
            <a:ext cx="5473366" cy="3463264"/>
          </a:xfrm>
          <a:prstGeom prst="rect">
            <a:avLst/>
          </a:prstGeom>
        </p:spPr>
      </p:pic>
      <p:pic>
        <p:nvPicPr>
          <p:cNvPr id="5" name="Picture 4">
            <a:extLst>
              <a:ext uri="{FF2B5EF4-FFF2-40B4-BE49-F238E27FC236}">
                <a16:creationId xmlns:a16="http://schemas.microsoft.com/office/drawing/2014/main" id="{BF45EE64-1343-4467-87A8-55CAD36CB37A}"/>
              </a:ext>
            </a:extLst>
          </p:cNvPr>
          <p:cNvPicPr>
            <a:picLocks noChangeAspect="1"/>
          </p:cNvPicPr>
          <p:nvPr/>
        </p:nvPicPr>
        <p:blipFill>
          <a:blip r:embed="rId3"/>
          <a:stretch>
            <a:fillRect/>
          </a:stretch>
        </p:blipFill>
        <p:spPr>
          <a:xfrm>
            <a:off x="6279356" y="1675746"/>
            <a:ext cx="5617676" cy="3555507"/>
          </a:xfrm>
          <a:prstGeom prst="rect">
            <a:avLst/>
          </a:prstGeom>
        </p:spPr>
      </p:pic>
    </p:spTree>
    <p:extLst>
      <p:ext uri="{BB962C8B-B14F-4D97-AF65-F5344CB8AC3E}">
        <p14:creationId xmlns:p14="http://schemas.microsoft.com/office/powerpoint/2010/main" val="52017232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507650" y="1269357"/>
            <a:ext cx="4677809" cy="4993069"/>
          </a:xfrm>
        </p:spPr>
        <p:txBody>
          <a:bodyPr/>
          <a:lstStyle/>
          <a:p>
            <a:pPr algn="just">
              <a:buClr>
                <a:schemeClr val="tx1">
                  <a:lumMod val="50000"/>
                  <a:lumOff val="50000"/>
                </a:schemeClr>
              </a:buClr>
            </a:pPr>
            <a:endParaRPr lang="en-US" sz="1800" dirty="0"/>
          </a:p>
          <a:p>
            <a:pPr marL="285750" indent="-285750" algn="just">
              <a:buClr>
                <a:schemeClr val="tx1">
                  <a:lumMod val="50000"/>
                  <a:lumOff val="50000"/>
                </a:schemeClr>
              </a:buClr>
              <a:buFont typeface="Arial" panose="020B0604020202020204" pitchFamily="34" charset="0"/>
              <a:buChar char="•"/>
            </a:pPr>
            <a:r>
              <a:rPr lang="en-US" sz="1800" dirty="0"/>
              <a:t>From May 2019 to June 2020, a Scuffing Experience Survey was carried out by </a:t>
            </a:r>
            <a:r>
              <a:rPr lang="en-US" sz="1800" dirty="0" err="1"/>
              <a:t>Martecma</a:t>
            </a:r>
            <a:r>
              <a:rPr lang="en-US" sz="1800" dirty="0"/>
              <a:t> that collected and analyzed data on operational problems related to scuffing. </a:t>
            </a:r>
          </a:p>
          <a:p>
            <a:pPr marL="285750" indent="-285750" algn="just">
              <a:buClr>
                <a:schemeClr val="tx1">
                  <a:lumMod val="50000"/>
                  <a:lumOff val="50000"/>
                </a:schemeClr>
              </a:buClr>
              <a:buFont typeface="Arial" panose="020B0604020202020204" pitchFamily="34" charset="0"/>
              <a:buChar char="•"/>
            </a:pPr>
            <a:r>
              <a:rPr lang="en-US" sz="1800" dirty="0"/>
              <a:t>In total, 14 companies contributed to the survey, and 45 vessels reported scuffing incidents.</a:t>
            </a:r>
          </a:p>
          <a:p>
            <a:pPr marL="285750" indent="-285750" algn="just">
              <a:buClr>
                <a:schemeClr val="tx1">
                  <a:lumMod val="50000"/>
                  <a:lumOff val="50000"/>
                </a:schemeClr>
              </a:buClr>
              <a:buFont typeface="Arial" panose="020B0604020202020204" pitchFamily="34" charset="0"/>
              <a:buChar char="•"/>
            </a:pPr>
            <a:r>
              <a:rPr lang="en-US" sz="1800" dirty="0"/>
              <a:t>The number of the reported scuffing incidents was 56 which means there are vessels with more than one scuffing incident.</a:t>
            </a:r>
          </a:p>
          <a:p>
            <a:pPr marL="285750" indent="-285750" algn="just">
              <a:buClr>
                <a:schemeClr val="tx1">
                  <a:lumMod val="50000"/>
                  <a:lumOff val="50000"/>
                </a:schemeClr>
              </a:buClr>
              <a:buFont typeface="Arial" panose="020B0604020202020204" pitchFamily="34" charset="0"/>
              <a:buChar char="•"/>
            </a:pPr>
            <a:r>
              <a:rPr lang="en-US" sz="1800" dirty="0"/>
              <a:t>During that period, 136 liners were scuffed.</a:t>
            </a:r>
          </a:p>
          <a:p>
            <a:pPr marL="285750" indent="-285750" algn="just">
              <a:buClr>
                <a:schemeClr val="tx1">
                  <a:lumMod val="50000"/>
                  <a:lumOff val="50000"/>
                </a:schemeClr>
              </a:buClr>
              <a:buFont typeface="Arial" panose="020B0604020202020204" pitchFamily="34" charset="0"/>
              <a:buChar char="•"/>
            </a:pPr>
            <a:r>
              <a:rPr lang="en-US" sz="1800" dirty="0"/>
              <a:t>Most of the cylinder liners </a:t>
            </a:r>
            <a:r>
              <a:rPr lang="en-GB" sz="1800" dirty="0"/>
              <a:t>problems were identified during normal steady load sailing conditions. </a:t>
            </a:r>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6</a:t>
            </a:fld>
            <a:endParaRPr lang="en-GB" b="1" dirty="0">
              <a:solidFill>
                <a:schemeClr val="bg1"/>
              </a:solidFill>
            </a:endParaRPr>
          </a:p>
        </p:txBody>
      </p:sp>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838200" y="732441"/>
            <a:ext cx="10515600" cy="590931"/>
          </a:xfrm>
        </p:spPr>
        <p:txBody>
          <a:bodyPr/>
          <a:lstStyle/>
          <a:p>
            <a:r>
              <a:rPr lang="en-US" dirty="0" err="1">
                <a:solidFill>
                  <a:srgbClr val="002060"/>
                </a:solidFill>
              </a:rPr>
              <a:t>Martecma</a:t>
            </a:r>
            <a:r>
              <a:rPr lang="en-US" dirty="0">
                <a:solidFill>
                  <a:srgbClr val="002060"/>
                </a:solidFill>
              </a:rPr>
              <a:t> | </a:t>
            </a:r>
            <a:r>
              <a:rPr lang="en-US" sz="3200" dirty="0">
                <a:solidFill>
                  <a:srgbClr val="00B0F0"/>
                </a:solidFill>
              </a:rPr>
              <a:t>S</a:t>
            </a:r>
            <a:r>
              <a:rPr lang="en-GB" sz="3200" dirty="0">
                <a:solidFill>
                  <a:srgbClr val="00B0F0"/>
                </a:solidFill>
              </a:rPr>
              <a:t>cuffing experience survey </a:t>
            </a:r>
            <a:endParaRPr lang="en-GB" dirty="0">
              <a:solidFill>
                <a:srgbClr val="00B0F0"/>
              </a:solidFill>
            </a:endParaRPr>
          </a:p>
        </p:txBody>
      </p:sp>
      <p:pic>
        <p:nvPicPr>
          <p:cNvPr id="16" name="Picture 15">
            <a:extLst>
              <a:ext uri="{FF2B5EF4-FFF2-40B4-BE49-F238E27FC236}">
                <a16:creationId xmlns:a16="http://schemas.microsoft.com/office/drawing/2014/main" id="{DBF664BA-8A6F-4D0C-A053-769E6D131EE4}"/>
              </a:ext>
            </a:extLst>
          </p:cNvPr>
          <p:cNvPicPr>
            <a:picLocks noChangeAspect="1"/>
          </p:cNvPicPr>
          <p:nvPr/>
        </p:nvPicPr>
        <p:blipFill>
          <a:blip r:embed="rId2"/>
          <a:stretch>
            <a:fillRect/>
          </a:stretch>
        </p:blipFill>
        <p:spPr>
          <a:xfrm>
            <a:off x="5355182" y="1741175"/>
            <a:ext cx="6538266" cy="1564000"/>
          </a:xfrm>
          <a:prstGeom prst="rect">
            <a:avLst/>
          </a:prstGeom>
        </p:spPr>
      </p:pic>
      <p:pic>
        <p:nvPicPr>
          <p:cNvPr id="18" name="Picture 17">
            <a:extLst>
              <a:ext uri="{FF2B5EF4-FFF2-40B4-BE49-F238E27FC236}">
                <a16:creationId xmlns:a16="http://schemas.microsoft.com/office/drawing/2014/main" id="{765BC2A1-B3F2-427E-B35E-439A04A02DAC}"/>
              </a:ext>
            </a:extLst>
          </p:cNvPr>
          <p:cNvPicPr>
            <a:picLocks noChangeAspect="1"/>
          </p:cNvPicPr>
          <p:nvPr/>
        </p:nvPicPr>
        <p:blipFill>
          <a:blip r:embed="rId3"/>
          <a:stretch>
            <a:fillRect/>
          </a:stretch>
        </p:blipFill>
        <p:spPr>
          <a:xfrm>
            <a:off x="5402928" y="3429000"/>
            <a:ext cx="6490520" cy="1902106"/>
          </a:xfrm>
          <a:prstGeom prst="rect">
            <a:avLst/>
          </a:prstGeom>
        </p:spPr>
      </p:pic>
    </p:spTree>
    <p:extLst>
      <p:ext uri="{BB962C8B-B14F-4D97-AF65-F5344CB8AC3E}">
        <p14:creationId xmlns:p14="http://schemas.microsoft.com/office/powerpoint/2010/main" val="197880545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7</a:t>
            </a:fld>
            <a:endParaRPr lang="en-GB" b="1" dirty="0">
              <a:solidFill>
                <a:schemeClr val="bg1"/>
              </a:solidFill>
            </a:endParaRPr>
          </a:p>
        </p:txBody>
      </p:sp>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838200" y="732441"/>
            <a:ext cx="10515600" cy="590931"/>
          </a:xfrm>
        </p:spPr>
        <p:txBody>
          <a:bodyPr/>
          <a:lstStyle/>
          <a:p>
            <a:r>
              <a:rPr lang="en-US" dirty="0" err="1">
                <a:solidFill>
                  <a:srgbClr val="002060"/>
                </a:solidFill>
              </a:rPr>
              <a:t>Martecma</a:t>
            </a:r>
            <a:r>
              <a:rPr lang="en-US" dirty="0">
                <a:solidFill>
                  <a:srgbClr val="002060"/>
                </a:solidFill>
              </a:rPr>
              <a:t> | </a:t>
            </a:r>
            <a:r>
              <a:rPr lang="en-US" sz="3200" dirty="0">
                <a:solidFill>
                  <a:srgbClr val="00B0F0"/>
                </a:solidFill>
              </a:rPr>
              <a:t>S</a:t>
            </a:r>
            <a:r>
              <a:rPr lang="en-GB" sz="3200" dirty="0">
                <a:solidFill>
                  <a:srgbClr val="00B0F0"/>
                </a:solidFill>
              </a:rPr>
              <a:t>cuffing experience survey </a:t>
            </a:r>
            <a:endParaRPr lang="en-GB" dirty="0">
              <a:solidFill>
                <a:srgbClr val="00B0F0"/>
              </a:solidFill>
            </a:endParaRPr>
          </a:p>
        </p:txBody>
      </p:sp>
      <p:pic>
        <p:nvPicPr>
          <p:cNvPr id="5" name="Picture 4">
            <a:extLst>
              <a:ext uri="{FF2B5EF4-FFF2-40B4-BE49-F238E27FC236}">
                <a16:creationId xmlns:a16="http://schemas.microsoft.com/office/drawing/2014/main" id="{3D77529E-EAD5-4043-A124-1D067D3B6541}"/>
              </a:ext>
            </a:extLst>
          </p:cNvPr>
          <p:cNvPicPr>
            <a:picLocks noChangeAspect="1"/>
          </p:cNvPicPr>
          <p:nvPr/>
        </p:nvPicPr>
        <p:blipFill>
          <a:blip r:embed="rId2"/>
          <a:stretch>
            <a:fillRect/>
          </a:stretch>
        </p:blipFill>
        <p:spPr>
          <a:xfrm>
            <a:off x="340062" y="1695736"/>
            <a:ext cx="11511876" cy="4121102"/>
          </a:xfrm>
          <a:prstGeom prst="rect">
            <a:avLst/>
          </a:prstGeom>
        </p:spPr>
      </p:pic>
    </p:spTree>
    <p:extLst>
      <p:ext uri="{BB962C8B-B14F-4D97-AF65-F5344CB8AC3E}">
        <p14:creationId xmlns:p14="http://schemas.microsoft.com/office/powerpoint/2010/main" val="254419777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516199" y="1805338"/>
            <a:ext cx="7621961" cy="3874102"/>
          </a:xfrm>
        </p:spPr>
        <p:txBody>
          <a:bodyPr/>
          <a:lstStyle/>
          <a:p>
            <a:pPr marL="285750" indent="-285750" algn="just">
              <a:lnSpc>
                <a:spcPct val="100000"/>
              </a:lnSpc>
              <a:buFont typeface="Arial" panose="020B0604020202020204" pitchFamily="34" charset="0"/>
              <a:buChar char="•"/>
            </a:pPr>
            <a:r>
              <a:rPr lang="en-US" sz="1800" dirty="0"/>
              <a:t>A joint 2020 Fuel Oil and EGCS Operational Experience Survey carried out intended to gain deeper insights with the availability and use of the new compliant fuels and the operation of Exhaust Gas Cleaning Systems.</a:t>
            </a:r>
          </a:p>
          <a:p>
            <a:pPr marL="285750" indent="-285750" algn="just">
              <a:lnSpc>
                <a:spcPct val="100000"/>
              </a:lnSpc>
              <a:buFont typeface="Arial" panose="020B0604020202020204" pitchFamily="34" charset="0"/>
              <a:buChar char="•"/>
            </a:pPr>
            <a:r>
              <a:rPr lang="en-US" sz="1800" dirty="0"/>
              <a:t>Through the Survey, responses received from 49 vessel owners for total 895 ships.</a:t>
            </a:r>
          </a:p>
          <a:p>
            <a:pPr marL="285750" indent="-285750" algn="just">
              <a:lnSpc>
                <a:spcPct val="100000"/>
              </a:lnSpc>
              <a:buFont typeface="Arial" panose="020B0604020202020204" pitchFamily="34" charset="0"/>
              <a:buChar char="•"/>
            </a:pPr>
            <a:r>
              <a:rPr lang="en-US" sz="1800" dirty="0"/>
              <a:t>Most operators (65%) experienced problems with the new compliant fuels after 1st January 2020.</a:t>
            </a:r>
          </a:p>
          <a:p>
            <a:pPr marL="285750" indent="-285750" algn="just">
              <a:lnSpc>
                <a:spcPct val="100000"/>
              </a:lnSpc>
              <a:buFont typeface="Arial" panose="020B0604020202020204" pitchFamily="34" charset="0"/>
              <a:buChar char="•"/>
            </a:pPr>
            <a:r>
              <a:rPr lang="en-US" sz="1800" dirty="0"/>
              <a:t>Ten of the 49 companies participated in the survey have invested in </a:t>
            </a:r>
            <a:r>
              <a:rPr lang="en-US" sz="1800" dirty="0" err="1"/>
              <a:t>SOx</a:t>
            </a:r>
            <a:r>
              <a:rPr lang="en-US" sz="1800" dirty="0"/>
              <a:t> scrubbers' installations on 177 vessels out of the 895 vessels participating in the survey.</a:t>
            </a:r>
          </a:p>
          <a:p>
            <a:pPr marL="285750" indent="-285750" algn="just">
              <a:lnSpc>
                <a:spcPct val="100000"/>
              </a:lnSpc>
              <a:buFont typeface="Arial" panose="020B0604020202020204" pitchFamily="34" charset="0"/>
              <a:buChar char="•"/>
            </a:pPr>
            <a:r>
              <a:rPr lang="en-US" sz="1800" dirty="0"/>
              <a:t>Eight out of the ten (80%) companies invested on EGCS have reported quality issues on the use of HFO, mainly related to </a:t>
            </a:r>
            <a:r>
              <a:rPr lang="en-GB" sz="1800" dirty="0"/>
              <a:t>the </a:t>
            </a:r>
            <a:r>
              <a:rPr lang="en-US" sz="1800" dirty="0"/>
              <a:t>stability and total sediments, acid number and </a:t>
            </a:r>
            <a:r>
              <a:rPr lang="en-US" sz="1800" dirty="0" err="1"/>
              <a:t>catfines</a:t>
            </a:r>
            <a:r>
              <a:rPr lang="en-US" sz="1800" dirty="0"/>
              <a:t>.</a:t>
            </a:r>
          </a:p>
          <a:p>
            <a:pPr algn="just">
              <a:lnSpc>
                <a:spcPct val="100000"/>
              </a:lnSpc>
            </a:pPr>
            <a:endParaRPr lang="en-US" sz="1800" dirty="0"/>
          </a:p>
          <a:p>
            <a:pPr algn="just">
              <a:lnSpc>
                <a:spcPct val="100000"/>
              </a:lnSpc>
            </a:pPr>
            <a:br>
              <a:rPr lang="en-US" sz="1800" dirty="0"/>
            </a:br>
            <a:endParaRPr lang="en-GB" sz="1800" dirty="0"/>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8</a:t>
            </a:fld>
            <a:endParaRPr lang="en-GB" b="1" dirty="0">
              <a:solidFill>
                <a:schemeClr val="bg1"/>
              </a:solidFill>
            </a:endParaRPr>
          </a:p>
        </p:txBody>
      </p:sp>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08348" y="760141"/>
            <a:ext cx="11883652" cy="535531"/>
          </a:xfrm>
        </p:spPr>
        <p:txBody>
          <a:bodyPr/>
          <a:lstStyle/>
          <a:p>
            <a:r>
              <a:rPr lang="en-US" sz="3200" dirty="0" err="1">
                <a:solidFill>
                  <a:srgbClr val="002060"/>
                </a:solidFill>
              </a:rPr>
              <a:t>Martecma</a:t>
            </a:r>
            <a:r>
              <a:rPr lang="en-US" sz="3200" dirty="0">
                <a:solidFill>
                  <a:srgbClr val="002060"/>
                </a:solidFill>
              </a:rPr>
              <a:t>/DNV GL | </a:t>
            </a:r>
            <a:r>
              <a:rPr lang="en-US" sz="2800" dirty="0">
                <a:solidFill>
                  <a:srgbClr val="4472C4"/>
                </a:solidFill>
              </a:rPr>
              <a:t>Operational experience survey on LSFO and EGCS </a:t>
            </a:r>
            <a:endParaRPr lang="en-GB" sz="3200" dirty="0">
              <a:solidFill>
                <a:srgbClr val="4472C4"/>
              </a:solidFill>
            </a:endParaRPr>
          </a:p>
        </p:txBody>
      </p:sp>
      <p:pic>
        <p:nvPicPr>
          <p:cNvPr id="15" name="Graphic 14" descr="Cruise ship">
            <a:extLst>
              <a:ext uri="{FF2B5EF4-FFF2-40B4-BE49-F238E27FC236}">
                <a16:creationId xmlns:a16="http://schemas.microsoft.com/office/drawing/2014/main" id="{1BB463D5-E725-4CE1-B02F-B2C5E9B5A2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4727" y="2918385"/>
            <a:ext cx="1016000" cy="1016000"/>
          </a:xfrm>
          <a:prstGeom prst="rect">
            <a:avLst/>
          </a:prstGeom>
        </p:spPr>
      </p:pic>
      <p:pic>
        <p:nvPicPr>
          <p:cNvPr id="18" name="Graphic 17" descr="Building">
            <a:extLst>
              <a:ext uri="{FF2B5EF4-FFF2-40B4-BE49-F238E27FC236}">
                <a16:creationId xmlns:a16="http://schemas.microsoft.com/office/drawing/2014/main" id="{A9E1E1DE-7509-4167-8769-F07C9FDBA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60127" y="1885462"/>
            <a:ext cx="914400" cy="914400"/>
          </a:xfrm>
          <a:prstGeom prst="rect">
            <a:avLst/>
          </a:prstGeom>
        </p:spPr>
      </p:pic>
      <p:pic>
        <p:nvPicPr>
          <p:cNvPr id="2054" name="Picture 6" descr="Processes | Free Full-Text | A Numerical Investigation on the Optimization  of Uneven Flow in a Marine De-SOx Scrubber | HTML">
            <a:extLst>
              <a:ext uri="{FF2B5EF4-FFF2-40B4-BE49-F238E27FC236}">
                <a16:creationId xmlns:a16="http://schemas.microsoft.com/office/drawing/2014/main" id="{9D1118A6-47B0-4379-9715-E3A653ECDA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4894" y="4171432"/>
            <a:ext cx="784866" cy="10442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9AE115D-9444-4841-9088-4737C4988DC5}"/>
              </a:ext>
            </a:extLst>
          </p:cNvPr>
          <p:cNvSpPr txBox="1"/>
          <p:nvPr/>
        </p:nvSpPr>
        <p:spPr>
          <a:xfrm>
            <a:off x="9809675" y="3010886"/>
            <a:ext cx="1576072" cy="830997"/>
          </a:xfrm>
          <a:prstGeom prst="rect">
            <a:avLst/>
          </a:prstGeom>
          <a:noFill/>
        </p:spPr>
        <p:txBody>
          <a:bodyPr wrap="square" rtlCol="0">
            <a:spAutoFit/>
          </a:bodyPr>
          <a:lstStyle/>
          <a:p>
            <a:pPr algn="ctr"/>
            <a:r>
              <a:rPr lang="en-GB" sz="2400" b="1" dirty="0">
                <a:solidFill>
                  <a:srgbClr val="4472C4"/>
                </a:solidFill>
              </a:rPr>
              <a:t>895 </a:t>
            </a:r>
          </a:p>
          <a:p>
            <a:pPr algn="ctr"/>
            <a:r>
              <a:rPr lang="en-GB" sz="2400" b="1" dirty="0">
                <a:solidFill>
                  <a:srgbClr val="4472C4"/>
                </a:solidFill>
              </a:rPr>
              <a:t>vessels</a:t>
            </a:r>
          </a:p>
        </p:txBody>
      </p:sp>
      <p:sp>
        <p:nvSpPr>
          <p:cNvPr id="22" name="TextBox 21">
            <a:extLst>
              <a:ext uri="{FF2B5EF4-FFF2-40B4-BE49-F238E27FC236}">
                <a16:creationId xmlns:a16="http://schemas.microsoft.com/office/drawing/2014/main" id="{35AD0563-F506-4AF7-86D2-29F087DBFFAC}"/>
              </a:ext>
            </a:extLst>
          </p:cNvPr>
          <p:cNvSpPr txBox="1"/>
          <p:nvPr/>
        </p:nvSpPr>
        <p:spPr>
          <a:xfrm>
            <a:off x="9809675" y="1901484"/>
            <a:ext cx="1576072" cy="830997"/>
          </a:xfrm>
          <a:prstGeom prst="rect">
            <a:avLst/>
          </a:prstGeom>
          <a:noFill/>
        </p:spPr>
        <p:txBody>
          <a:bodyPr wrap="none" rtlCol="0">
            <a:spAutoFit/>
          </a:bodyPr>
          <a:lstStyle/>
          <a:p>
            <a:pPr algn="ctr"/>
            <a:r>
              <a:rPr lang="en-GB" sz="2400" b="1" dirty="0">
                <a:solidFill>
                  <a:schemeClr val="bg1">
                    <a:lumMod val="50000"/>
                  </a:schemeClr>
                </a:solidFill>
              </a:rPr>
              <a:t>49 </a:t>
            </a:r>
          </a:p>
          <a:p>
            <a:pPr algn="ctr"/>
            <a:r>
              <a:rPr lang="en-GB" sz="2400" b="1" dirty="0">
                <a:solidFill>
                  <a:schemeClr val="bg1">
                    <a:lumMod val="50000"/>
                  </a:schemeClr>
                </a:solidFill>
              </a:rPr>
              <a:t>companies</a:t>
            </a:r>
          </a:p>
        </p:txBody>
      </p:sp>
      <p:sp>
        <p:nvSpPr>
          <p:cNvPr id="23" name="TextBox 22">
            <a:extLst>
              <a:ext uri="{FF2B5EF4-FFF2-40B4-BE49-F238E27FC236}">
                <a16:creationId xmlns:a16="http://schemas.microsoft.com/office/drawing/2014/main" id="{4CF27CF4-2F38-48DE-9F9C-18FCD57A392F}"/>
              </a:ext>
            </a:extLst>
          </p:cNvPr>
          <p:cNvSpPr txBox="1"/>
          <p:nvPr/>
        </p:nvSpPr>
        <p:spPr>
          <a:xfrm>
            <a:off x="9809675" y="4278048"/>
            <a:ext cx="1576072" cy="830997"/>
          </a:xfrm>
          <a:prstGeom prst="rect">
            <a:avLst/>
          </a:prstGeom>
          <a:noFill/>
        </p:spPr>
        <p:txBody>
          <a:bodyPr wrap="square" rtlCol="0">
            <a:spAutoFit/>
          </a:bodyPr>
          <a:lstStyle/>
          <a:p>
            <a:pPr algn="ctr"/>
            <a:r>
              <a:rPr lang="en-GB" sz="2400" b="1" dirty="0">
                <a:solidFill>
                  <a:srgbClr val="FFAB00"/>
                </a:solidFill>
              </a:rPr>
              <a:t>117 </a:t>
            </a:r>
          </a:p>
          <a:p>
            <a:pPr algn="ctr"/>
            <a:r>
              <a:rPr lang="en-GB" sz="2400" b="1" dirty="0">
                <a:solidFill>
                  <a:srgbClr val="FFAB00"/>
                </a:solidFill>
              </a:rPr>
              <a:t>EGCS</a:t>
            </a:r>
          </a:p>
        </p:txBody>
      </p:sp>
    </p:spTree>
    <p:extLst>
      <p:ext uri="{BB962C8B-B14F-4D97-AF65-F5344CB8AC3E}">
        <p14:creationId xmlns:p14="http://schemas.microsoft.com/office/powerpoint/2010/main" val="213802018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2262132" y="1495257"/>
            <a:ext cx="9621520" cy="5118268"/>
          </a:xfrm>
        </p:spPr>
        <p:txBody>
          <a:bodyPr/>
          <a:lstStyle/>
          <a:p>
            <a:pPr algn="just">
              <a:lnSpc>
                <a:spcPct val="100000"/>
              </a:lnSpc>
            </a:pPr>
            <a:r>
              <a:rPr lang="en-GB" sz="1800" dirty="0"/>
              <a:t>No significant issue of </a:t>
            </a:r>
            <a:r>
              <a:rPr lang="en-US" sz="1800" dirty="0"/>
              <a:t>compliant fuel (VLSFO or MGO) </a:t>
            </a:r>
            <a:r>
              <a:rPr lang="en-GB" sz="1800" dirty="0"/>
              <a:t>availability </a:t>
            </a:r>
            <a:r>
              <a:rPr lang="en-US" sz="1800" dirty="0"/>
              <a:t>at their area of operations was reported. However, few operators had to apply for a Fuel Oil Non-Availability Report and the process was smooth with no significant delays or other issues.</a:t>
            </a:r>
          </a:p>
          <a:p>
            <a:pPr algn="just">
              <a:lnSpc>
                <a:spcPct val="100000"/>
              </a:lnSpc>
            </a:pPr>
            <a:r>
              <a:rPr lang="en-US" sz="1800" dirty="0"/>
              <a:t>The main quality issues related with the fuel oil stability and total sediments, the high pure point, above specification sulfur content and high viscosity. Other issues reported related with increased levels of Calcium, High Sediment and Wax Precipitation Point, Excessive sludge/wax formation on FO purifier sludge pipe outlet etc.</a:t>
            </a:r>
          </a:p>
          <a:p>
            <a:pPr algn="just">
              <a:lnSpc>
                <a:spcPct val="100000"/>
              </a:lnSpc>
            </a:pPr>
            <a:r>
              <a:rPr lang="en-US" sz="1800" dirty="0"/>
              <a:t>A significant number of operators experienced issues with the BDN provided on board and more than half of them had to notify the ship’s Flag Administration for the discrepancy found.</a:t>
            </a:r>
          </a:p>
          <a:p>
            <a:pPr algn="just">
              <a:lnSpc>
                <a:spcPct val="100000"/>
              </a:lnSpc>
            </a:pPr>
            <a:r>
              <a:rPr lang="en-US" sz="1800" dirty="0"/>
              <a:t>Operators provided efforts mainly on crew training, manual tank cleaning and to provide the correct lubrication oil. Tank cleaning using additives has also utilized by many operators.</a:t>
            </a:r>
          </a:p>
          <a:p>
            <a:pPr algn="just">
              <a:lnSpc>
                <a:spcPct val="100000"/>
              </a:lnSpc>
            </a:pPr>
            <a:r>
              <a:rPr lang="en-US" sz="1800" dirty="0"/>
              <a:t> A quarter of the ships have not experienced any inspections by the PSC. While those ships inspected documents review and sampling and analysis has mainly been implemented by the PSC officers .</a:t>
            </a:r>
            <a:br>
              <a:rPr lang="en-US" sz="1800" dirty="0"/>
            </a:br>
            <a:br>
              <a:rPr lang="en-US" sz="1800" dirty="0"/>
            </a:br>
            <a:endParaRPr lang="en-GB" sz="1800" dirty="0"/>
          </a:p>
        </p:txBody>
      </p:sp>
      <p:sp>
        <p:nvSpPr>
          <p:cNvPr id="7" name="Rectangle 6" descr="Slide number background block">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9</a:t>
            </a:fld>
            <a:endParaRPr lang="en-GB" b="1" dirty="0">
              <a:solidFill>
                <a:schemeClr val="bg1"/>
              </a:solidFill>
            </a:endParaRPr>
          </a:p>
        </p:txBody>
      </p:sp>
      <p:sp>
        <p:nvSpPr>
          <p:cNvPr id="9" name="Title 9">
            <a:extLst>
              <a:ext uri="{FF2B5EF4-FFF2-40B4-BE49-F238E27FC236}">
                <a16:creationId xmlns:a16="http://schemas.microsoft.com/office/drawing/2014/main" id="{2B18EF4A-0288-49A4-92AE-2B91C13B43D1}"/>
              </a:ext>
            </a:extLst>
          </p:cNvPr>
          <p:cNvSpPr txBox="1">
            <a:spLocks/>
          </p:cNvSpPr>
          <p:nvPr/>
        </p:nvSpPr>
        <p:spPr>
          <a:xfrm>
            <a:off x="308348" y="1565839"/>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rgbClr val="00CC99"/>
                </a:solidFill>
              </a:rPr>
              <a:t>Availability</a:t>
            </a:r>
          </a:p>
        </p:txBody>
      </p:sp>
      <p:sp>
        <p:nvSpPr>
          <p:cNvPr id="11" name="Title 9">
            <a:extLst>
              <a:ext uri="{FF2B5EF4-FFF2-40B4-BE49-F238E27FC236}">
                <a16:creationId xmlns:a16="http://schemas.microsoft.com/office/drawing/2014/main" id="{B2B6B422-56FA-48CD-B33D-4581F72567CD}"/>
              </a:ext>
            </a:extLst>
          </p:cNvPr>
          <p:cNvSpPr txBox="1">
            <a:spLocks/>
          </p:cNvSpPr>
          <p:nvPr/>
        </p:nvSpPr>
        <p:spPr>
          <a:xfrm>
            <a:off x="308348" y="2574670"/>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chemeClr val="accent4">
                    <a:lumMod val="60000"/>
                    <a:lumOff val="40000"/>
                  </a:schemeClr>
                </a:solidFill>
              </a:rPr>
              <a:t>Quality</a:t>
            </a:r>
          </a:p>
        </p:txBody>
      </p:sp>
      <p:sp>
        <p:nvSpPr>
          <p:cNvPr id="13" name="Title 9">
            <a:extLst>
              <a:ext uri="{FF2B5EF4-FFF2-40B4-BE49-F238E27FC236}">
                <a16:creationId xmlns:a16="http://schemas.microsoft.com/office/drawing/2014/main" id="{617BFF00-789C-4A86-B8C2-55C69FD41238}"/>
              </a:ext>
            </a:extLst>
          </p:cNvPr>
          <p:cNvSpPr>
            <a:spLocks noGrp="1"/>
          </p:cNvSpPr>
          <p:nvPr>
            <p:ph type="title"/>
          </p:nvPr>
        </p:nvSpPr>
        <p:spPr>
          <a:xfrm>
            <a:off x="308348" y="760141"/>
            <a:ext cx="11883652" cy="535531"/>
          </a:xfrm>
        </p:spPr>
        <p:txBody>
          <a:bodyPr/>
          <a:lstStyle/>
          <a:p>
            <a:r>
              <a:rPr lang="en-US" sz="3200" dirty="0" err="1">
                <a:solidFill>
                  <a:srgbClr val="002060"/>
                </a:solidFill>
              </a:rPr>
              <a:t>Martecma</a:t>
            </a:r>
            <a:r>
              <a:rPr lang="en-US" sz="3200" dirty="0">
                <a:solidFill>
                  <a:srgbClr val="002060"/>
                </a:solidFill>
              </a:rPr>
              <a:t>/DNV GL | </a:t>
            </a:r>
            <a:r>
              <a:rPr lang="en-US" sz="2800" dirty="0">
                <a:solidFill>
                  <a:srgbClr val="4472C4"/>
                </a:solidFill>
              </a:rPr>
              <a:t>Operational experience survey - LSFO issues</a:t>
            </a:r>
            <a:endParaRPr lang="en-GB" sz="3200" dirty="0">
              <a:solidFill>
                <a:srgbClr val="4472C4"/>
              </a:solidFill>
            </a:endParaRPr>
          </a:p>
        </p:txBody>
      </p:sp>
      <p:sp>
        <p:nvSpPr>
          <p:cNvPr id="14" name="Title 9">
            <a:extLst>
              <a:ext uri="{FF2B5EF4-FFF2-40B4-BE49-F238E27FC236}">
                <a16:creationId xmlns:a16="http://schemas.microsoft.com/office/drawing/2014/main" id="{CC873125-5FCB-48E1-AE7F-6D1534CEB04B}"/>
              </a:ext>
            </a:extLst>
          </p:cNvPr>
          <p:cNvSpPr txBox="1">
            <a:spLocks/>
          </p:cNvSpPr>
          <p:nvPr/>
        </p:nvSpPr>
        <p:spPr>
          <a:xfrm>
            <a:off x="308348" y="3776326"/>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chemeClr val="accent1">
                    <a:lumMod val="75000"/>
                  </a:schemeClr>
                </a:solidFill>
              </a:rPr>
              <a:t>BDN</a:t>
            </a:r>
          </a:p>
        </p:txBody>
      </p:sp>
      <p:sp>
        <p:nvSpPr>
          <p:cNvPr id="15" name="Title 9">
            <a:extLst>
              <a:ext uri="{FF2B5EF4-FFF2-40B4-BE49-F238E27FC236}">
                <a16:creationId xmlns:a16="http://schemas.microsoft.com/office/drawing/2014/main" id="{B6C26EC2-7D1C-4531-AF89-97C49F1B84C2}"/>
              </a:ext>
            </a:extLst>
          </p:cNvPr>
          <p:cNvSpPr txBox="1">
            <a:spLocks/>
          </p:cNvSpPr>
          <p:nvPr/>
        </p:nvSpPr>
        <p:spPr>
          <a:xfrm>
            <a:off x="199773" y="4489695"/>
            <a:ext cx="206248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1800" dirty="0">
                <a:solidFill>
                  <a:srgbClr val="00B0F0"/>
                </a:solidFill>
              </a:rPr>
              <a:t>SIP</a:t>
            </a:r>
          </a:p>
        </p:txBody>
      </p:sp>
      <p:sp>
        <p:nvSpPr>
          <p:cNvPr id="16" name="Title 9">
            <a:extLst>
              <a:ext uri="{FF2B5EF4-FFF2-40B4-BE49-F238E27FC236}">
                <a16:creationId xmlns:a16="http://schemas.microsoft.com/office/drawing/2014/main" id="{627FD9E8-6851-4EE0-8C82-B421184BCB05}"/>
              </a:ext>
            </a:extLst>
          </p:cNvPr>
          <p:cNvSpPr txBox="1">
            <a:spLocks/>
          </p:cNvSpPr>
          <p:nvPr/>
        </p:nvSpPr>
        <p:spPr>
          <a:xfrm>
            <a:off x="308227" y="5175365"/>
            <a:ext cx="1845572"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kern="1200" spc="-60" dirty="0">
                <a:solidFill>
                  <a:schemeClr val="tx1"/>
                </a:solidFill>
                <a:latin typeface="+mj-lt"/>
                <a:ea typeface="+mj-ea"/>
                <a:cs typeface="+mj-cs"/>
              </a:defRPr>
            </a:lvl1pPr>
          </a:lstStyle>
          <a:p>
            <a:pPr algn="ctr"/>
            <a:r>
              <a:rPr lang="en-US" sz="2000" dirty="0">
                <a:solidFill>
                  <a:schemeClr val="accent2">
                    <a:lumMod val="50000"/>
                    <a:lumOff val="50000"/>
                  </a:schemeClr>
                </a:solidFill>
              </a:rPr>
              <a:t>Controls</a:t>
            </a:r>
          </a:p>
        </p:txBody>
      </p:sp>
    </p:spTree>
    <p:extLst>
      <p:ext uri="{BB962C8B-B14F-4D97-AF65-F5344CB8AC3E}">
        <p14:creationId xmlns:p14="http://schemas.microsoft.com/office/powerpoint/2010/main" val="822072045"/>
      </p:ext>
    </p:extLst>
  </p:cSld>
  <p:clrMapOvr>
    <a:masterClrMapping/>
  </p:clrMapOvr>
  <p:transition spd="slow">
    <p:push/>
  </p:transition>
</p:sld>
</file>

<file path=ppt/theme/theme1.xml><?xml version="1.0" encoding="utf-8"?>
<a:theme xmlns:a="http://schemas.openxmlformats.org/drawingml/2006/main" name="Office Theme">
  <a:themeElements>
    <a:clrScheme name="Custom 6">
      <a:dk1>
        <a:srgbClr val="000000"/>
      </a:dk1>
      <a:lt1>
        <a:srgbClr val="FFFFFF"/>
      </a:lt1>
      <a:dk2>
        <a:srgbClr val="44546A"/>
      </a:dk2>
      <a:lt2>
        <a:srgbClr val="D9D9D9"/>
      </a:lt2>
      <a:accent1>
        <a:srgbClr val="FFC000"/>
      </a:accent1>
      <a:accent2>
        <a:srgbClr val="002060"/>
      </a:accent2>
      <a:accent3>
        <a:srgbClr val="D5E3FF"/>
      </a:accent3>
      <a:accent4>
        <a:srgbClr val="462340"/>
      </a:accent4>
      <a:accent5>
        <a:srgbClr val="4A7260"/>
      </a:accent5>
      <a:accent6>
        <a:srgbClr val="70AD47"/>
      </a:accent6>
      <a:hlink>
        <a:srgbClr val="0070C0"/>
      </a:hlink>
      <a:folHlink>
        <a:srgbClr val="954F72"/>
      </a:folHlink>
    </a:clrScheme>
    <a:fontScheme name="Segoe">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3834</TotalTime>
  <Words>1282</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Segoe UI</vt:lpstr>
      <vt:lpstr>Segoe UI Light</vt:lpstr>
      <vt:lpstr>Office Theme</vt:lpstr>
      <vt:lpstr>IMO 2020 sulphur cap: experience so far</vt:lpstr>
      <vt:lpstr>M/E scuffing incidents</vt:lpstr>
      <vt:lpstr>M/E scuffing incidents</vt:lpstr>
      <vt:lpstr>Open and closed graphite microstructures of cylinder liner </vt:lpstr>
      <vt:lpstr>M/E scuffing damages</vt:lpstr>
      <vt:lpstr>Martecma | Scuffing experience survey </vt:lpstr>
      <vt:lpstr>Martecma | Scuffing experience survey </vt:lpstr>
      <vt:lpstr>Martecma/DNV GL | Operational experience survey on LSFO and EGCS </vt:lpstr>
      <vt:lpstr>Martecma/DNV GL | Operational experience survey - LSFO issues</vt:lpstr>
      <vt:lpstr>Martecma/DNV GL | Operational experience survey - LSFO issues</vt:lpstr>
      <vt:lpstr>Martecma/DNV GL | Operational experience survey - LSFO issues</vt:lpstr>
      <vt:lpstr>Martecma/DNV GL | Operational experience survey - EGCS issues</vt:lpstr>
      <vt:lpstr>Martecma/DNV GL | Operational experience survey - EGCS issues</vt:lpstr>
      <vt:lpstr>Martecma/DNV GL | Operational experience survey - Future</vt:lpstr>
      <vt:lpstr>Approach 13: New/ innovative emission reduction mechanism.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 emissions 2020, 2030, 2050 and beyond.</dc:title>
  <dc:creator>Paraschos Liadis</dc:creator>
  <cp:lastModifiedBy>Paraschos Liadis</cp:lastModifiedBy>
  <cp:revision>154</cp:revision>
  <cp:lastPrinted>2019-11-08T16:35:20Z</cp:lastPrinted>
  <dcterms:created xsi:type="dcterms:W3CDTF">2019-11-07T17:41:26Z</dcterms:created>
  <dcterms:modified xsi:type="dcterms:W3CDTF">2020-12-02T05:27:13Z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6175487-42af-4492-84fe-2b4054e011bd_Enabled">
    <vt:lpwstr>true</vt:lpwstr>
  </property>
  <property fmtid="{D5CDD505-2E9C-101B-9397-08002B2CF9AE}" pid="3" name="MSIP_Label_a6175487-42af-4492-84fe-2b4054e011bd_SetDate">
    <vt:lpwstr>2020-10-06T08:51:56Z</vt:lpwstr>
  </property>
  <property fmtid="{D5CDD505-2E9C-101B-9397-08002B2CF9AE}" pid="4" name="MSIP_Label_a6175487-42af-4492-84fe-2b4054e011bd_Method">
    <vt:lpwstr>Privileged</vt:lpwstr>
  </property>
  <property fmtid="{D5CDD505-2E9C-101B-9397-08002B2CF9AE}" pid="5" name="MSIP_Label_a6175487-42af-4492-84fe-2b4054e011bd_Name">
    <vt:lpwstr>Public</vt:lpwstr>
  </property>
  <property fmtid="{D5CDD505-2E9C-101B-9397-08002B2CF9AE}" pid="6" name="MSIP_Label_a6175487-42af-4492-84fe-2b4054e011bd_SiteId">
    <vt:lpwstr>76e3e3ff-fce0-45ec-a946-bc44d69a9b7e</vt:lpwstr>
  </property>
  <property fmtid="{D5CDD505-2E9C-101B-9397-08002B2CF9AE}" pid="7" name="MSIP_Label_a6175487-42af-4492-84fe-2b4054e011bd_ActionId">
    <vt:lpwstr>1b08994d-84f3-4796-8775-0000d285dc35</vt:lpwstr>
  </property>
  <property fmtid="{D5CDD505-2E9C-101B-9397-08002B2CF9AE}" pid="8" name="MSIP_Label_a6175487-42af-4492-84fe-2b4054e011bd_ContentBits">
    <vt:lpwstr>0</vt:lpwstr>
  </property>
</Properties>
</file>