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9" r:id="rId2"/>
    <p:sldId id="258" r:id="rId3"/>
    <p:sldId id="333" r:id="rId4"/>
    <p:sldId id="334" r:id="rId5"/>
    <p:sldId id="335" r:id="rId6"/>
    <p:sldId id="336" r:id="rId7"/>
    <p:sldId id="339" r:id="rId8"/>
    <p:sldId id="337" r:id="rId9"/>
    <p:sldId id="338" r:id="rId10"/>
    <p:sldId id="317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BBA608-5652-4379-872C-F68CF539A6DB}">
          <p14:sldIdLst>
            <p14:sldId id="309"/>
          </p14:sldIdLst>
        </p14:section>
        <p14:section name="Untitled Section" id="{4402B025-F203-456A-92AA-C7999FA4A046}">
          <p14:sldIdLst>
            <p14:sldId id="258"/>
            <p14:sldId id="333"/>
            <p14:sldId id="334"/>
            <p14:sldId id="335"/>
            <p14:sldId id="336"/>
            <p14:sldId id="339"/>
            <p14:sldId id="337"/>
            <p14:sldId id="338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79C1"/>
    <a:srgbClr val="2E2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6957" autoAdjust="0"/>
  </p:normalViewPr>
  <p:slideViewPr>
    <p:cSldViewPr snapToGrid="0">
      <p:cViewPr varScale="1">
        <p:scale>
          <a:sx n="129" d="100"/>
          <a:sy n="129" d="100"/>
        </p:scale>
        <p:origin x="60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877DD-32D5-49EE-B009-13BD24FBE56A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8815-5F20-4160-94B7-C3FE2C117F4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</a:t>
            </a:r>
            <a:r>
              <a:rPr lang="en-US" baseline="0" dirty="0"/>
              <a:t> for Services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8815-5F20-4160-94B7-C3FE2C117F42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328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4CC1-B23C-4FD1-875B-26A58F87C810}" type="datetime1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Environmental Protection Engineering S.A.</a:t>
            </a:r>
            <a:endParaRPr lang="el-GR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19651"/>
          <a:stretch>
            <a:fillRect/>
          </a:stretch>
        </p:blipFill>
        <p:spPr bwMode="auto">
          <a:xfrm rot="5400000">
            <a:off x="9558451" y="4224451"/>
            <a:ext cx="2981325" cy="22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192000" cy="1142985"/>
            <a:chOff x="0" y="0"/>
            <a:chExt cx="9144000" cy="1142985"/>
          </a:xfrm>
        </p:grpSpPr>
        <p:sp>
          <p:nvSpPr>
            <p:cNvPr id="8" name="7 - Ορθογώνιο"/>
            <p:cNvSpPr/>
            <p:nvPr userDrawn="1"/>
          </p:nvSpPr>
          <p:spPr>
            <a:xfrm>
              <a:off x="0" y="0"/>
              <a:ext cx="9144000" cy="1142984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26" b="32125"/>
            <a:stretch/>
          </p:blipFill>
          <p:spPr>
            <a:xfrm>
              <a:off x="5905531" y="1"/>
              <a:ext cx="3112345" cy="1142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77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2" y="191683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19675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191683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A3A3-8DF0-484B-A5F2-2A8C677F4D63}" type="datetime1">
              <a:rPr lang="el-GR" smtClean="0"/>
              <a:pPr/>
              <a:t>1/12/2020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Environmental Protection Engineering S.A.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 userDrawn="1"/>
        </p:nvSpPr>
        <p:spPr>
          <a:xfrm>
            <a:off x="850465" y="2636912"/>
            <a:ext cx="60959" cy="302433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6288022" y="2636912"/>
            <a:ext cx="60959" cy="302433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94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"/>
            <a:ext cx="12192000" cy="1142985"/>
            <a:chOff x="0" y="0"/>
            <a:chExt cx="9144000" cy="1142985"/>
          </a:xfrm>
        </p:grpSpPr>
        <p:sp>
          <p:nvSpPr>
            <p:cNvPr id="15" name="7 - Ορθογώνιο"/>
            <p:cNvSpPr/>
            <p:nvPr userDrawn="1"/>
          </p:nvSpPr>
          <p:spPr>
            <a:xfrm>
              <a:off x="0" y="0"/>
              <a:ext cx="9144000" cy="1142984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26" b="32125"/>
            <a:stretch/>
          </p:blipFill>
          <p:spPr>
            <a:xfrm>
              <a:off x="5905531" y="1"/>
              <a:ext cx="3112345" cy="1142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676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D84B-8537-482B-998F-8E385376EE22}" type="datetime1">
              <a:rPr lang="el-GR" smtClean="0"/>
              <a:pPr/>
              <a:t>1/12/2020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Environmental Protection Engineering S.A.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7 - Ορθογώνιο"/>
          <p:cNvSpPr/>
          <p:nvPr userDrawn="1"/>
        </p:nvSpPr>
        <p:spPr>
          <a:xfrm>
            <a:off x="0" y="0"/>
            <a:ext cx="12192000" cy="11429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"/>
            <a:ext cx="12192000" cy="1142985"/>
            <a:chOff x="0" y="0"/>
            <a:chExt cx="9144000" cy="1142985"/>
          </a:xfrm>
        </p:grpSpPr>
        <p:sp>
          <p:nvSpPr>
            <p:cNvPr id="10" name="7 - Ορθογώνιο"/>
            <p:cNvSpPr/>
            <p:nvPr userDrawn="1"/>
          </p:nvSpPr>
          <p:spPr>
            <a:xfrm>
              <a:off x="0" y="0"/>
              <a:ext cx="9144000" cy="1142984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26" b="32125"/>
            <a:stretch/>
          </p:blipFill>
          <p:spPr>
            <a:xfrm>
              <a:off x="5905531" y="1"/>
              <a:ext cx="3112345" cy="1142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79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5BE7-C45A-42A0-81F2-55A293A490BF}" type="datetime1">
              <a:rPr lang="el-GR" smtClean="0"/>
              <a:pPr/>
              <a:t>1/12/2020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Environmental Protection Engineering S.A.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192000" cy="1142985"/>
            <a:chOff x="0" y="0"/>
            <a:chExt cx="9144000" cy="1142985"/>
          </a:xfrm>
        </p:grpSpPr>
        <p:sp>
          <p:nvSpPr>
            <p:cNvPr id="8" name="7 - Ορθογώνιο"/>
            <p:cNvSpPr/>
            <p:nvPr userDrawn="1"/>
          </p:nvSpPr>
          <p:spPr>
            <a:xfrm>
              <a:off x="0" y="0"/>
              <a:ext cx="9144000" cy="1142984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26" b="32125"/>
            <a:stretch/>
          </p:blipFill>
          <p:spPr>
            <a:xfrm>
              <a:off x="5905531" y="1"/>
              <a:ext cx="3112345" cy="1142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45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21 April 2010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ERMA FIRST ESK Engineering Solutions S.A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578F-ADFF-42B0-B6D7-1D20CDC5F0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"/>
            <a:ext cx="12192000" cy="1142985"/>
            <a:chOff x="0" y="0"/>
            <a:chExt cx="9144000" cy="1142985"/>
          </a:xfrm>
        </p:grpSpPr>
        <p:sp>
          <p:nvSpPr>
            <p:cNvPr id="10" name="7 - Ορθογώνιο"/>
            <p:cNvSpPr/>
            <p:nvPr userDrawn="1"/>
          </p:nvSpPr>
          <p:spPr>
            <a:xfrm>
              <a:off x="0" y="0"/>
              <a:ext cx="9144000" cy="1142984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26" b="32125"/>
            <a:stretch/>
          </p:blipFill>
          <p:spPr>
            <a:xfrm>
              <a:off x="5905531" y="1"/>
              <a:ext cx="3112345" cy="1142984"/>
            </a:xfrm>
            <a:prstGeom prst="rect">
              <a:avLst/>
            </a:prstGeom>
          </p:spPr>
        </p:pic>
      </p:grp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F9D8-730D-4D99-83B8-EAD63BC4B92B}" type="datetime1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Environmental Protection Engineering S.A.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60DD-276D-46F7-A612-DCCC10C2F7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48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60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245" y="1"/>
            <a:ext cx="2520755" cy="180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- Ορθογώνιο"/>
          <p:cNvSpPr/>
          <p:nvPr/>
        </p:nvSpPr>
        <p:spPr>
          <a:xfrm>
            <a:off x="1524000" y="5357826"/>
            <a:ext cx="9144000" cy="571504"/>
          </a:xfrm>
          <a:prstGeom prst="rect">
            <a:avLst/>
          </a:prstGeom>
          <a:solidFill>
            <a:srgbClr val="1F497D">
              <a:alpha val="60000"/>
            </a:srgbClr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Ορθογώνιο"/>
          <p:cNvSpPr/>
          <p:nvPr/>
        </p:nvSpPr>
        <p:spPr>
          <a:xfrm>
            <a:off x="1524000" y="1785926"/>
            <a:ext cx="9144000" cy="214290"/>
          </a:xfrm>
          <a:prstGeom prst="rect">
            <a:avLst/>
          </a:prstGeom>
          <a:solidFill>
            <a:schemeClr val="tx2">
              <a:alpha val="50196"/>
            </a:schemeClr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524000" y="5280423"/>
            <a:ext cx="9144000" cy="9286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ENVIRONMENTAL PROTECTION ENGINEERING S.A.</a:t>
            </a:r>
            <a:endParaRPr lang="el-GR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1823873" y="606775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Evripidis Tsergas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Mechanical &amp; Cathodic Protection Engineer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" descr="Z:\12 MARKETING\1 COMPANIES_BRANDS\ΕΡΕ\2 LOGOS\EPE\RETOUCH LOGO 2014\FINAL LOGObyMytilinaios\EPE logo 2014-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147244" y="241005"/>
            <a:ext cx="2499966" cy="1116107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700782" y="378751"/>
            <a:ext cx="10480431" cy="4607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CATHODIC PROTECTION APPLICATIONS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16"/>
            <a:ext cx="9144001" cy="33581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4CC1-B23C-4FD1-875B-26A58F87C810}" type="datetime1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Environmental Protection Engineering S.A.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553315" y="1388806"/>
            <a:ext cx="9144000" cy="1359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tx1"/>
                </a:solidFill>
              </a:rPr>
              <a:t>THANK YOU!</a:t>
            </a:r>
            <a:endParaRPr lang="el-GR" sz="3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147"/>
            <a:ext cx="12192000" cy="42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9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4CC1-B23C-4FD1-875B-26A58F87C810}" type="datetime1">
              <a:rPr lang="el-GR" smtClean="0"/>
              <a:pPr/>
              <a:t>1/12/2020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Environmental Protection Engineering S.A.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45053" y="87344"/>
            <a:ext cx="9550820" cy="17107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>
                <a:solidFill>
                  <a:prstClr val="white"/>
                </a:solidFill>
              </a:rPr>
              <a:t>Company’s Profile</a:t>
            </a:r>
            <a:endParaRPr lang="el-GR" sz="2800" b="1" dirty="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865417" y="1639438"/>
            <a:ext cx="5646553" cy="21842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600" b="1" dirty="0">
                <a:solidFill>
                  <a:schemeClr val="tx1"/>
                </a:solidFill>
              </a:rPr>
              <a:t>ENVIRONMENTAL PROTECTION ENGINEERING S.A. (EPE S.A.) </a:t>
            </a:r>
            <a:r>
              <a:rPr lang="en-GB" sz="1600" dirty="0">
                <a:solidFill>
                  <a:schemeClr val="tx1"/>
                </a:solidFill>
              </a:rPr>
              <a:t>was established in Piraeus in 1977 and is one of the major companies in the field of environmental protection, offering a variety of services and products in the marine and industrial field.</a:t>
            </a:r>
          </a:p>
          <a:p>
            <a:pPr algn="just"/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63" y="199447"/>
            <a:ext cx="1861038" cy="743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233" y="2314075"/>
            <a:ext cx="2001172" cy="142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865417" y="2731577"/>
            <a:ext cx="7463307" cy="300463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sz="2000" dirty="0">
              <a:solidFill>
                <a:schemeClr val="tx1"/>
              </a:solidFill>
            </a:endParaRPr>
          </a:p>
          <a:p>
            <a:pPr algn="just"/>
            <a:r>
              <a:rPr lang="en-GB" sz="2300" dirty="0" smtClean="0">
                <a:solidFill>
                  <a:schemeClr val="tx1"/>
                </a:solidFill>
              </a:rPr>
              <a:t>Two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>
                <a:solidFill>
                  <a:schemeClr val="tx1"/>
                </a:solidFill>
              </a:rPr>
              <a:t>of the activities that EPE S.A. has </a:t>
            </a:r>
            <a:r>
              <a:rPr lang="en-GB" sz="2300" dirty="0" smtClean="0">
                <a:solidFill>
                  <a:schemeClr val="tx1"/>
                </a:solidFill>
              </a:rPr>
              <a:t>focused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>
                <a:solidFill>
                  <a:schemeClr val="tx1"/>
                </a:solidFill>
              </a:rPr>
              <a:t>on are </a:t>
            </a:r>
            <a:r>
              <a:rPr lang="en-GB" sz="2300" b="1" dirty="0">
                <a:solidFill>
                  <a:schemeClr val="tx1"/>
                </a:solidFill>
              </a:rPr>
              <a:t>Cathodic Protection </a:t>
            </a:r>
            <a:r>
              <a:rPr lang="en-GB" sz="2300" dirty="0">
                <a:solidFill>
                  <a:schemeClr val="tx1"/>
                </a:solidFill>
              </a:rPr>
              <a:t>and </a:t>
            </a:r>
            <a:r>
              <a:rPr lang="en-GB" sz="2300" b="1" dirty="0">
                <a:solidFill>
                  <a:schemeClr val="tx1"/>
                </a:solidFill>
              </a:rPr>
              <a:t>Anti-Fouling</a:t>
            </a:r>
            <a:r>
              <a:rPr lang="en-GB" sz="2300" dirty="0">
                <a:solidFill>
                  <a:schemeClr val="tx1"/>
                </a:solidFill>
              </a:rPr>
              <a:t> technologies</a:t>
            </a:r>
            <a:r>
              <a:rPr lang="en-GB" sz="2300" dirty="0" smtClean="0">
                <a:solidFill>
                  <a:schemeClr val="tx1"/>
                </a:solidFill>
              </a:rPr>
              <a:t>.</a:t>
            </a:r>
            <a:endParaRPr lang="el-GR" sz="2300" dirty="0" smtClean="0">
              <a:solidFill>
                <a:schemeClr val="tx1"/>
              </a:solidFill>
            </a:endParaRPr>
          </a:p>
          <a:p>
            <a:pPr algn="just"/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EPE has executed numerous international projects for sub-sea </a:t>
            </a:r>
            <a:r>
              <a:rPr lang="en-GB" sz="2000" dirty="0" smtClean="0">
                <a:solidFill>
                  <a:schemeClr val="tx1"/>
                </a:solidFill>
              </a:rPr>
              <a:t>infrastructure, </a:t>
            </a:r>
            <a:r>
              <a:rPr lang="en-GB" sz="2000" dirty="0">
                <a:solidFill>
                  <a:schemeClr val="tx1"/>
                </a:solidFill>
              </a:rPr>
              <a:t>on-shore and off-shore </a:t>
            </a:r>
            <a:r>
              <a:rPr lang="en-GB" sz="2000" dirty="0" smtClean="0">
                <a:solidFill>
                  <a:schemeClr val="tx1"/>
                </a:solidFill>
              </a:rPr>
              <a:t>structures, underground pipelines, </a:t>
            </a:r>
            <a:r>
              <a:rPr lang="en-GB" sz="2000" dirty="0">
                <a:solidFill>
                  <a:schemeClr val="tx1"/>
                </a:solidFill>
              </a:rPr>
              <a:t>wind farms, jetties, merchant ships and </a:t>
            </a:r>
            <a:r>
              <a:rPr lang="en-GB" sz="2000" dirty="0" smtClean="0">
                <a:solidFill>
                  <a:schemeClr val="tx1"/>
                </a:solidFill>
              </a:rPr>
              <a:t>yachts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EPE </a:t>
            </a:r>
            <a:r>
              <a:rPr lang="en-GB" sz="2000" dirty="0">
                <a:solidFill>
                  <a:schemeClr val="tx1"/>
                </a:solidFill>
              </a:rPr>
              <a:t>is currently the biggest manufacturer of sacrificial anodes in </a:t>
            </a:r>
            <a:r>
              <a:rPr lang="en-GB" sz="2000" dirty="0" smtClean="0">
                <a:solidFill>
                  <a:schemeClr val="tx1"/>
                </a:solidFill>
              </a:rPr>
              <a:t>Greece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product range includes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el-GR" sz="2000" dirty="0" smtClean="0">
              <a:solidFill>
                <a:schemeClr val="tx1"/>
              </a:solidFill>
            </a:endParaRPr>
          </a:p>
          <a:p>
            <a:pPr algn="just"/>
            <a:endParaRPr lang="el-GR" sz="2000" dirty="0">
              <a:solidFill>
                <a:schemeClr val="tx1"/>
              </a:solidFill>
            </a:endParaRPr>
          </a:p>
          <a:p>
            <a:pPr marL="1085850" lvl="1" indent="-342900" algn="just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Sacrificial Anodes Cathodic Protection (SACP)</a:t>
            </a:r>
            <a:endParaRPr lang="el-GR" sz="1600" dirty="0">
              <a:solidFill>
                <a:schemeClr val="tx1"/>
              </a:solidFill>
            </a:endParaRPr>
          </a:p>
          <a:p>
            <a:pPr marL="1085850" lvl="1" indent="-342900" algn="just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Impressed Current Cathodic Protection (ICCP)</a:t>
            </a:r>
          </a:p>
          <a:p>
            <a:pPr marL="1085850" lvl="1" indent="-342900" algn="just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Impressed Current Anti-Fouling (ICAF/MGPS)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183" y="1505412"/>
            <a:ext cx="2284706" cy="151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08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4CC1-B23C-4FD1-875B-26A58F87C810}" type="datetime1">
              <a:rPr lang="el-GR" smtClean="0"/>
              <a:pPr/>
              <a:t>1/12/2020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Environmental Protection Engineering S.A.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45053" y="87344"/>
            <a:ext cx="9550820" cy="17107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>
                <a:solidFill>
                  <a:prstClr val="white"/>
                </a:solidFill>
              </a:rPr>
              <a:t>Integrated Solutions</a:t>
            </a:r>
            <a:endParaRPr lang="el-GR" sz="2800" b="1" dirty="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842629" y="1396272"/>
            <a:ext cx="8324019" cy="1734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1" dirty="0">
                <a:solidFill>
                  <a:schemeClr val="tx1"/>
                </a:solidFill>
              </a:rPr>
              <a:t>ENVIRONMENTAL PROTECTION ENGINEERING S.A. (EPE S.A.) </a:t>
            </a:r>
            <a:r>
              <a:rPr lang="en-GB" sz="2000" dirty="0">
                <a:solidFill>
                  <a:schemeClr val="tx1"/>
                </a:solidFill>
              </a:rPr>
              <a:t>is capable of providing integrated solutions concerning Cathodic Protection and Anti-Fouling systems.  The steps we follow to execute a project are:</a:t>
            </a:r>
          </a:p>
          <a:p>
            <a:pPr algn="just"/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63" y="199447"/>
            <a:ext cx="1861038" cy="743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1842629" y="2413313"/>
            <a:ext cx="7740055" cy="332778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Identification of customer’s requirements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Preparation of  alternative technical solutions by using simulation tools for systems optimization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Project management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Systems production and/or assembly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Commissioning, monitoring, maintenance and retrofits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Assessment of systems performance and reporting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</a:endParaRPr>
          </a:p>
          <a:p>
            <a:pPr algn="just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3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4CC1-B23C-4FD1-875B-26A58F87C810}" type="datetime1">
              <a:rPr lang="el-GR" smtClean="0"/>
              <a:pPr/>
              <a:t>1/12/2020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Environmental Protection Engineering S.A.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45053" y="87344"/>
            <a:ext cx="9550820" cy="17107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>
                <a:solidFill>
                  <a:prstClr val="white"/>
                </a:solidFill>
              </a:rPr>
              <a:t>Sacrificial Anodes CP Systems (SACP)</a:t>
            </a:r>
            <a:endParaRPr lang="el-GR" sz="2800" b="1" dirty="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810799" y="1428103"/>
            <a:ext cx="7056393" cy="4274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EPE S.A. designs and manufactures Sacrificial Anodes under the registered trademark "POLCOR®". </a:t>
            </a:r>
            <a:endParaRPr lang="el-G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Zinc and </a:t>
            </a:r>
            <a:r>
              <a:rPr lang="en-GB" sz="1600" dirty="0" err="1">
                <a:solidFill>
                  <a:schemeClr val="tx1"/>
                </a:solidFill>
              </a:rPr>
              <a:t>Aluminum</a:t>
            </a:r>
            <a:r>
              <a:rPr lang="en-GB" sz="1600" dirty="0">
                <a:solidFill>
                  <a:schemeClr val="tx1"/>
                </a:solidFill>
              </a:rPr>
              <a:t> based alloy sacrificial anodes are produced in the company’s factory in Greece, with the highest internationally approved standards of quality, safety and environmental </a:t>
            </a:r>
            <a:r>
              <a:rPr lang="en-GB" sz="1600" dirty="0" smtClean="0">
                <a:solidFill>
                  <a:schemeClr val="tx1"/>
                </a:solidFill>
              </a:rPr>
              <a:t>protection</a:t>
            </a:r>
            <a:r>
              <a:rPr lang="el-GR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are certified by Lloyd’s register, ISO 9001:2015, ISO 14001:2015, </a:t>
            </a:r>
            <a:r>
              <a:rPr lang="en-GB" sz="1600" dirty="0" err="1">
                <a:solidFill>
                  <a:schemeClr val="tx1"/>
                </a:solidFill>
              </a:rPr>
              <a:t>Eurocert</a:t>
            </a:r>
            <a:r>
              <a:rPr lang="en-GB" sz="1600" dirty="0">
                <a:solidFill>
                  <a:schemeClr val="tx1"/>
                </a:solidFill>
              </a:rPr>
              <a:t>, OHSAS 18001:2007, Lloyd’s Type Approval </a:t>
            </a:r>
            <a:r>
              <a:rPr lang="en-GB" sz="1600" dirty="0" smtClean="0">
                <a:solidFill>
                  <a:schemeClr val="tx1"/>
                </a:solidFill>
              </a:rPr>
              <a:t>Certificate for </a:t>
            </a:r>
            <a:r>
              <a:rPr lang="en-GB" sz="1600" dirty="0" err="1">
                <a:solidFill>
                  <a:schemeClr val="tx1"/>
                </a:solidFill>
              </a:rPr>
              <a:t>Aluminum</a:t>
            </a:r>
            <a:r>
              <a:rPr lang="en-GB" sz="1600" dirty="0">
                <a:solidFill>
                  <a:schemeClr val="tx1"/>
                </a:solidFill>
              </a:rPr>
              <a:t> and Zinc based alloy sacrificial anodes, Lloyd’s </a:t>
            </a:r>
            <a:r>
              <a:rPr lang="en-GB" sz="1600" dirty="0" smtClean="0">
                <a:solidFill>
                  <a:schemeClr val="tx1"/>
                </a:solidFill>
              </a:rPr>
              <a:t>register for long term </a:t>
            </a:r>
            <a:r>
              <a:rPr lang="en-GB" sz="1600" dirty="0">
                <a:solidFill>
                  <a:schemeClr val="tx1"/>
                </a:solidFill>
              </a:rPr>
              <a:t>Performance Test of POLCOR Sacrificial Alloy Anodes according to Appendix C of DNV </a:t>
            </a:r>
            <a:r>
              <a:rPr lang="en-GB" sz="1600" dirty="0" smtClean="0">
                <a:solidFill>
                  <a:schemeClr val="tx1"/>
                </a:solidFill>
              </a:rPr>
              <a:t>RP-B401:2010</a:t>
            </a:r>
            <a:r>
              <a:rPr lang="el-GR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company operates a fully equipped laboratory for the analyses of the chemical composition and electrochemical </a:t>
            </a:r>
            <a:r>
              <a:rPr lang="en-GB" sz="1600" dirty="0" smtClean="0">
                <a:solidFill>
                  <a:schemeClr val="tx1"/>
                </a:solidFill>
              </a:rPr>
              <a:t>characteristics</a:t>
            </a:r>
            <a:r>
              <a:rPr lang="el-GR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Furthermore, there is the possibility to produce any specification upon request and to advice and guide customers as to the most suitable alloy and configuration for a given </a:t>
            </a:r>
            <a:r>
              <a:rPr lang="en-GB" sz="1600" dirty="0" smtClean="0">
                <a:solidFill>
                  <a:schemeClr val="tx1"/>
                </a:solidFill>
              </a:rPr>
              <a:t>issue</a:t>
            </a:r>
            <a:r>
              <a:rPr lang="el-GR" sz="1600" dirty="0" smtClean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63" y="199447"/>
            <a:ext cx="1861038" cy="743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706" y="1504954"/>
            <a:ext cx="1886028" cy="1210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706" y="2783710"/>
            <a:ext cx="1886028" cy="111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1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4CC1-B23C-4FD1-875B-26A58F87C810}" type="datetime1">
              <a:rPr lang="el-GR" smtClean="0"/>
              <a:pPr/>
              <a:t>1/12/2020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Environmental Protection Engineering S.A.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45053" y="87344"/>
            <a:ext cx="9550820" cy="17107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>
                <a:solidFill>
                  <a:prstClr val="white"/>
                </a:solidFill>
              </a:rPr>
              <a:t>Sacrificial Anodes CP Systems (SACP)  </a:t>
            </a:r>
            <a:r>
              <a:rPr lang="en-GB" sz="2000" b="1" dirty="0">
                <a:solidFill>
                  <a:prstClr val="white"/>
                </a:solidFill>
              </a:rPr>
              <a:t>(cont’d)</a:t>
            </a:r>
            <a:endParaRPr lang="el-GR" sz="2000" b="1" dirty="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842628" y="1396273"/>
            <a:ext cx="8435114" cy="50353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dirty="0">
                <a:solidFill>
                  <a:schemeClr val="tx1"/>
                </a:solidFill>
              </a:rPr>
              <a:t>EPE S.A. has successfully completed several projects concerning Sacrificial Anodes Cathodic Protection Systems in the Marine, Oil &amp; Gas and Sustainable Energy industries and infrastructure, in many countries around the world. More specifically, Sacrificial Anodes Cathodic Protection Systems have been provided for the corrosion protection of the following:</a:t>
            </a:r>
          </a:p>
          <a:p>
            <a:pPr algn="just"/>
            <a:endParaRPr lang="en-GB" sz="1800" dirty="0">
              <a:solidFill>
                <a:schemeClr val="tx1"/>
              </a:solidFill>
            </a:endParaRPr>
          </a:p>
          <a:p>
            <a:pPr algn="just"/>
            <a:r>
              <a:rPr lang="en-GB" sz="1800" b="1" dirty="0">
                <a:solidFill>
                  <a:schemeClr val="tx1"/>
                </a:solidFill>
              </a:rPr>
              <a:t>Marine Industry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Ships hulls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Rudders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Propeller Brackets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Bow thrusters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Sea chests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Ballast </a:t>
            </a:r>
            <a:r>
              <a:rPr lang="en-GB" sz="1800" dirty="0" smtClean="0">
                <a:solidFill>
                  <a:schemeClr val="tx1"/>
                </a:solidFill>
              </a:rPr>
              <a:t>tanks</a:t>
            </a:r>
          </a:p>
          <a:p>
            <a:pPr algn="just"/>
            <a:endParaRPr lang="en-GB" sz="1800" dirty="0" smtClean="0">
              <a:solidFill>
                <a:schemeClr val="tx1"/>
              </a:solidFill>
            </a:endParaRPr>
          </a:p>
          <a:p>
            <a:pPr algn="just"/>
            <a:r>
              <a:rPr lang="en-GB" sz="1800" dirty="0">
                <a:solidFill>
                  <a:schemeClr val="tx1"/>
                </a:solidFill>
              </a:rPr>
              <a:t>EPE S.A. </a:t>
            </a:r>
            <a:r>
              <a:rPr lang="en-GB" sz="1800" dirty="0" smtClean="0">
                <a:solidFill>
                  <a:schemeClr val="tx1"/>
                </a:solidFill>
              </a:rPr>
              <a:t>is capable of providing optimised studies for vessels Sacrificial Anodes Cathodic Protection systems, along with consultancy concerning the anodes arrangement.</a:t>
            </a:r>
            <a:endParaRPr lang="en-GB" sz="1800" dirty="0">
              <a:solidFill>
                <a:schemeClr val="tx1"/>
              </a:solidFill>
            </a:endParaRPr>
          </a:p>
          <a:p>
            <a:pPr algn="just"/>
            <a:r>
              <a:rPr lang="en-GB" sz="1800" dirty="0" smtClean="0">
                <a:solidFill>
                  <a:schemeClr val="tx1"/>
                </a:solidFill>
              </a:rPr>
              <a:t>  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63" y="199447"/>
            <a:ext cx="1861038" cy="743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644" y="3585697"/>
            <a:ext cx="1870436" cy="1189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962" y="2764588"/>
            <a:ext cx="1703892" cy="1055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954" y="4486778"/>
            <a:ext cx="1523646" cy="9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1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4CC1-B23C-4FD1-875B-26A58F87C810}" type="datetime1">
              <a:rPr lang="el-GR" smtClean="0"/>
              <a:pPr/>
              <a:t>1/12/2020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Environmental Protection Engineering S.A.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45053" y="87344"/>
            <a:ext cx="9550820" cy="17107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>
                <a:solidFill>
                  <a:prstClr val="white"/>
                </a:solidFill>
              </a:rPr>
              <a:t>Sacrificial Anodes CP Systems (SACP)   </a:t>
            </a:r>
            <a:r>
              <a:rPr lang="en-GB" sz="2000" b="1" dirty="0">
                <a:solidFill>
                  <a:prstClr val="white"/>
                </a:solidFill>
              </a:rPr>
              <a:t>(cont’d)</a:t>
            </a:r>
            <a:endParaRPr lang="el-GR" sz="2000" b="1" dirty="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695139" y="1553729"/>
            <a:ext cx="8435114" cy="48026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b="1" dirty="0">
                <a:solidFill>
                  <a:schemeClr val="tx1"/>
                </a:solidFill>
              </a:rPr>
              <a:t>Oil &amp; Gas and Sustainable Energy Industries</a:t>
            </a:r>
          </a:p>
          <a:p>
            <a:pPr algn="just"/>
            <a:endParaRPr lang="en-GB" sz="1800" b="1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Subsea Pipelines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Off-Shore Wind Farms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Jetties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63" y="199447"/>
            <a:ext cx="1861038" cy="743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428" y="1844922"/>
            <a:ext cx="2348972" cy="2263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014" y="4214204"/>
            <a:ext cx="658221" cy="1957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260" y="4187621"/>
            <a:ext cx="3885033" cy="2010929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6796929" y="4252344"/>
            <a:ext cx="3115520" cy="1406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800" b="1" dirty="0">
                <a:solidFill>
                  <a:schemeClr val="tx1"/>
                </a:solidFill>
              </a:rPr>
              <a:t>Infrastructure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Floating Docks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Seawater Intakes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Port Doors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691" y="1897027"/>
            <a:ext cx="2655686" cy="21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0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4CC1-B23C-4FD1-875B-26A58F87C810}" type="datetime1">
              <a:rPr lang="el-GR" smtClean="0"/>
              <a:pPr/>
              <a:t>1/12/2020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Environmental Protection Engineering S.A.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88458" y="87344"/>
            <a:ext cx="9550820" cy="10642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b="1" dirty="0">
                <a:solidFill>
                  <a:prstClr val="white"/>
                </a:solidFill>
              </a:rPr>
              <a:t>Sacrificial Anodes CP Systems (SACP)   </a:t>
            </a:r>
            <a:r>
              <a:rPr lang="en-GB" sz="2000" b="1" dirty="0">
                <a:solidFill>
                  <a:prstClr val="white"/>
                </a:solidFill>
              </a:rPr>
              <a:t>(cont’d)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198870" y="1993363"/>
            <a:ext cx="7720481" cy="41942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dirty="0">
                <a:solidFill>
                  <a:schemeClr val="tx1"/>
                </a:solidFill>
              </a:rPr>
              <a:t>EPE S.A. self-funds R&amp;D </a:t>
            </a:r>
            <a:r>
              <a:rPr lang="en-GB" sz="1800" dirty="0" smtClean="0">
                <a:solidFill>
                  <a:schemeClr val="tx1"/>
                </a:solidFill>
              </a:rPr>
              <a:t>projects </a:t>
            </a:r>
            <a:r>
              <a:rPr lang="en-GB" sz="1800" dirty="0">
                <a:solidFill>
                  <a:schemeClr val="tx1"/>
                </a:solidFill>
              </a:rPr>
              <a:t>in order to optimise the Cathodic Protection systems offered to its </a:t>
            </a:r>
            <a:r>
              <a:rPr lang="en-GB" sz="1800" dirty="0" smtClean="0">
                <a:solidFill>
                  <a:schemeClr val="tx1"/>
                </a:solidFill>
              </a:rPr>
              <a:t>clients, respecting the industrial regulations concerning the environmental protection.</a:t>
            </a:r>
            <a:endParaRPr lang="el-GR" sz="1800" dirty="0" smtClean="0">
              <a:solidFill>
                <a:schemeClr val="tx1"/>
              </a:solidFill>
            </a:endParaRPr>
          </a:p>
          <a:p>
            <a:pPr algn="just"/>
            <a:endParaRPr lang="en-GB" sz="1800" dirty="0">
              <a:solidFill>
                <a:schemeClr val="tx1"/>
              </a:solidFill>
            </a:endParaRPr>
          </a:p>
          <a:p>
            <a:pPr algn="just"/>
            <a:r>
              <a:rPr lang="en-GB" sz="1800" dirty="0" smtClean="0">
                <a:solidFill>
                  <a:schemeClr val="tx1"/>
                </a:solidFill>
              </a:rPr>
              <a:t>In this respect, EPE S.A.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n-US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Optimises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Sacrificial Anodes Alloys performance in terms of current output and electrochemical capacity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l-GR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Identifies </a:t>
            </a:r>
            <a:r>
              <a:rPr lang="en-GB" sz="1800" dirty="0">
                <a:solidFill>
                  <a:schemeClr val="tx1"/>
                </a:solidFill>
              </a:rPr>
              <a:t>methods </a:t>
            </a:r>
            <a:r>
              <a:rPr lang="en-GB" sz="1800" dirty="0" smtClean="0">
                <a:solidFill>
                  <a:schemeClr val="tx1"/>
                </a:solidFill>
              </a:rPr>
              <a:t>for minimising the impact of the use of Sacrificial </a:t>
            </a:r>
            <a:r>
              <a:rPr lang="en-GB" sz="1800" smtClean="0">
                <a:solidFill>
                  <a:schemeClr val="tx1"/>
                </a:solidFill>
              </a:rPr>
              <a:t>Anodes on </a:t>
            </a:r>
            <a:r>
              <a:rPr lang="en-GB" sz="1800" dirty="0">
                <a:solidFill>
                  <a:schemeClr val="tx1"/>
                </a:solidFill>
              </a:rPr>
              <a:t>the </a:t>
            </a:r>
            <a:r>
              <a:rPr lang="en-GB" sz="1800" dirty="0" smtClean="0">
                <a:solidFill>
                  <a:schemeClr val="tx1"/>
                </a:solidFill>
              </a:rPr>
              <a:t>environment.</a:t>
            </a:r>
            <a:endParaRPr lang="el-GR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Applies research on </a:t>
            </a:r>
            <a:r>
              <a:rPr lang="en-GB" sz="1800" dirty="0">
                <a:solidFill>
                  <a:schemeClr val="tx1"/>
                </a:solidFill>
              </a:rPr>
              <a:t>Cathodic Protection methods for new </a:t>
            </a:r>
            <a:r>
              <a:rPr lang="en-GB" sz="1800" dirty="0" smtClean="0">
                <a:solidFill>
                  <a:schemeClr val="tx1"/>
                </a:solidFill>
              </a:rPr>
              <a:t>composite materials </a:t>
            </a:r>
            <a:r>
              <a:rPr lang="en-GB" sz="1800" dirty="0">
                <a:solidFill>
                  <a:schemeClr val="tx1"/>
                </a:solidFill>
              </a:rPr>
              <a:t>in Marine environments and elsewhere.    </a:t>
            </a:r>
          </a:p>
          <a:p>
            <a:pPr algn="just"/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63" y="199447"/>
            <a:ext cx="1861038" cy="743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2" descr="Labouring laboratory scientists make up other front line in Covid-19 fight  | South China Morning P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002" y="1655898"/>
            <a:ext cx="2643785" cy="176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EFD012-2E24-42E3-B44F-15EB0783F809}"/>
              </a:ext>
            </a:extLst>
          </p:cNvPr>
          <p:cNvSpPr txBox="1"/>
          <p:nvPr/>
        </p:nvSpPr>
        <p:spPr>
          <a:xfrm>
            <a:off x="1928688" y="176156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1800" b="1" dirty="0">
                <a:solidFill>
                  <a:prstClr val="white"/>
                </a:solidFill>
              </a:rPr>
              <a:t>Cathodic Protection Systems R&amp;D Project </a:t>
            </a:r>
            <a:endParaRPr lang="el-GR" sz="1800" b="1" dirty="0">
              <a:solidFill>
                <a:prstClr val="white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A2A9688D-7E1A-4CAE-9C19-D1F27CCC44E3}"/>
              </a:ext>
            </a:extLst>
          </p:cNvPr>
          <p:cNvSpPr txBox="1">
            <a:spLocks noChangeArrowheads="1"/>
          </p:cNvSpPr>
          <p:nvPr/>
        </p:nvSpPr>
        <p:spPr>
          <a:xfrm>
            <a:off x="1239753" y="1151626"/>
            <a:ext cx="9550820" cy="10085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/>
              <a:t>R&amp;D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9862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4CC1-B23C-4FD1-875B-26A58F87C81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Environmental Protection Engineering S.A.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45053" y="87344"/>
            <a:ext cx="9550820" cy="17107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b="1" dirty="0">
                <a:solidFill>
                  <a:prstClr val="white"/>
                </a:solidFill>
              </a:rPr>
              <a:t>Impressed Current CP Systems (ICCP)</a:t>
            </a:r>
            <a:endParaRPr lang="el-GR" sz="2800" b="1" dirty="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545053" y="1685640"/>
            <a:ext cx="6314630" cy="1406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EPE S.A. is capable of delivering Impressed Current Cathodic Protection systems which operate continuously supplying sufficient cathodic current. 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just"/>
            <a:endParaRPr lang="en-GB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The </a:t>
            </a:r>
            <a:r>
              <a:rPr lang="en-GB" sz="1800" dirty="0">
                <a:solidFill>
                  <a:schemeClr val="tx1"/>
                </a:solidFill>
              </a:rPr>
              <a:t>ICCP system is applicable to vessels, off-shore and sub-sea structures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EPE S.A. </a:t>
            </a:r>
            <a:r>
              <a:rPr lang="en-GB" sz="1800" dirty="0">
                <a:solidFill>
                  <a:schemeClr val="tx1"/>
                </a:solidFill>
              </a:rPr>
              <a:t>can offer services of controlling, measuring, monitoring and reporting on the </a:t>
            </a:r>
            <a:r>
              <a:rPr lang="en-GB" sz="1800" dirty="0" smtClean="0">
                <a:solidFill>
                  <a:schemeClr val="tx1"/>
                </a:solidFill>
              </a:rPr>
              <a:t>operation </a:t>
            </a:r>
            <a:r>
              <a:rPr lang="en-GB" sz="1800" dirty="0">
                <a:solidFill>
                  <a:schemeClr val="tx1"/>
                </a:solidFill>
              </a:rPr>
              <a:t>Cathodic Protection System on site or remotely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EPE S.A. has the capability to assist vessels to replace ICCP with Sacrificial Anodes and vice versa.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63" y="199447"/>
            <a:ext cx="1861038" cy="743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470" y="1798058"/>
            <a:ext cx="1750825" cy="1272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332" y="2933001"/>
            <a:ext cx="1766486" cy="14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6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4CC1-B23C-4FD1-875B-26A58F87C810}" type="datetime1">
              <a:rPr lang="el-GR" smtClean="0"/>
              <a:pPr/>
              <a:t>1/12/2020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Environmental Protection Engineering S.A.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0DD-276D-46F7-A612-DCCC10C2F766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68539" y="87345"/>
            <a:ext cx="9550820" cy="17107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>
                <a:solidFill>
                  <a:prstClr val="white"/>
                </a:solidFill>
              </a:rPr>
              <a:t>Anti-Fouling Systems</a:t>
            </a:r>
            <a:endParaRPr lang="el-GR" sz="2800" b="1" dirty="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434398" y="1617422"/>
            <a:ext cx="6739360" cy="3567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400" b="1" dirty="0">
                <a:solidFill>
                  <a:schemeClr val="tx1"/>
                </a:solidFill>
              </a:rPr>
              <a:t>Marine Growth Protection System (ICAF/MGPS)</a:t>
            </a:r>
          </a:p>
          <a:p>
            <a:pPr algn="just"/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EPE S.A. </a:t>
            </a:r>
            <a:r>
              <a:rPr lang="en-GB" sz="1400" dirty="0" smtClean="0">
                <a:solidFill>
                  <a:schemeClr val="tx1"/>
                </a:solidFill>
              </a:rPr>
              <a:t>offers</a:t>
            </a:r>
            <a:r>
              <a:rPr lang="en-US" sz="1400" dirty="0" smtClean="0">
                <a:solidFill>
                  <a:schemeClr val="tx1"/>
                </a:solidFill>
              </a:rPr>
              <a:t> complete M.G.P.S. systems, which can be placed either on sea chests or strainers.</a:t>
            </a:r>
            <a:endParaRPr lang="en-US" sz="1400" dirty="0">
              <a:solidFill>
                <a:schemeClr val="tx1"/>
              </a:solidFill>
            </a:endParaRPr>
          </a:p>
          <a:p>
            <a:pPr algn="just"/>
            <a:endParaRPr lang="en-US" sz="1400" dirty="0" smtClean="0">
              <a:solidFill>
                <a:schemeClr val="tx1"/>
              </a:solidFill>
            </a:endParaRPr>
          </a:p>
          <a:p>
            <a:pPr algn="just"/>
            <a:endParaRPr lang="en-US" sz="1400" dirty="0" smtClean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63" y="199447"/>
            <a:ext cx="1861038" cy="743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771" y="1589524"/>
            <a:ext cx="2804515" cy="280170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376280" y="2697995"/>
            <a:ext cx="6949751" cy="1406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EPE </a:t>
            </a:r>
            <a:r>
              <a:rPr lang="en-US" sz="1400" dirty="0">
                <a:solidFill>
                  <a:schemeClr val="tx1"/>
                </a:solidFill>
              </a:rPr>
              <a:t>S.A. is also involved in alternative Anti-fouling technologies:</a:t>
            </a:r>
          </a:p>
          <a:p>
            <a:pPr algn="just"/>
            <a:endParaRPr lang="en-US" sz="1400" b="1" dirty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	- Low </a:t>
            </a:r>
            <a:r>
              <a:rPr lang="en-US" sz="1400" b="1" dirty="0">
                <a:solidFill>
                  <a:schemeClr val="tx1"/>
                </a:solidFill>
              </a:rPr>
              <a:t>Frequency Audio Signals Anti-Fouling</a:t>
            </a:r>
            <a:r>
              <a:rPr lang="en-GB" sz="1400" b="1" dirty="0">
                <a:solidFill>
                  <a:schemeClr val="tx1"/>
                </a:solidFill>
              </a:rPr>
              <a:t> System </a:t>
            </a: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	Marine </a:t>
            </a:r>
            <a:r>
              <a:rPr lang="en-US" sz="1400" dirty="0">
                <a:solidFill>
                  <a:schemeClr val="tx1"/>
                </a:solidFill>
              </a:rPr>
              <a:t>organisms are prevented from settling as those audio signals </a:t>
            </a:r>
            <a:r>
              <a:rPr lang="en-US" sz="1400" dirty="0" smtClean="0">
                <a:solidFill>
                  <a:schemeClr val="tx1"/>
                </a:solidFill>
              </a:rPr>
              <a:t>are 	perceived </a:t>
            </a:r>
            <a:r>
              <a:rPr lang="en-US" sz="1400" dirty="0">
                <a:solidFill>
                  <a:schemeClr val="tx1"/>
                </a:solidFill>
              </a:rPr>
              <a:t>as predator.</a:t>
            </a:r>
            <a:endParaRPr lang="en-GB" sz="1400" b="1" dirty="0">
              <a:solidFill>
                <a:schemeClr val="tx1"/>
              </a:solidFill>
            </a:endParaRPr>
          </a:p>
          <a:p>
            <a:pPr algn="just"/>
            <a:endParaRPr lang="en-GB" sz="1400" b="1" dirty="0">
              <a:solidFill>
                <a:schemeClr val="tx1"/>
              </a:solidFill>
            </a:endParaRPr>
          </a:p>
          <a:p>
            <a:pPr algn="just"/>
            <a:r>
              <a:rPr lang="en-GB" sz="1400" b="1" dirty="0" smtClean="0">
                <a:solidFill>
                  <a:schemeClr val="tx1"/>
                </a:solidFill>
              </a:rPr>
              <a:t>	- Ultra-Sonic </a:t>
            </a:r>
            <a:r>
              <a:rPr lang="en-GB" sz="1400" b="1" dirty="0">
                <a:solidFill>
                  <a:schemeClr val="tx1"/>
                </a:solidFill>
              </a:rPr>
              <a:t>Anti-Fouling System</a:t>
            </a:r>
          </a:p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	Produces </a:t>
            </a:r>
            <a:r>
              <a:rPr lang="en-GB" sz="1400" dirty="0">
                <a:solidFill>
                  <a:schemeClr val="tx1"/>
                </a:solidFill>
              </a:rPr>
              <a:t>microscopic bubbles on the protected surfaces, which prevent the </a:t>
            </a:r>
            <a:r>
              <a:rPr lang="en-GB" sz="1400" dirty="0" smtClean="0">
                <a:solidFill>
                  <a:schemeClr val="tx1"/>
                </a:solidFill>
              </a:rPr>
              <a:t>	attachment </a:t>
            </a:r>
            <a:r>
              <a:rPr lang="en-GB" sz="1400" dirty="0">
                <a:solidFill>
                  <a:schemeClr val="tx1"/>
                </a:solidFill>
              </a:rPr>
              <a:t>of fouling organisms.</a:t>
            </a:r>
          </a:p>
          <a:p>
            <a:pPr algn="just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9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791</Words>
  <Application>Microsoft Office PowerPoint</Application>
  <PresentationFormat>Widescreen</PresentationFormat>
  <Paragraphs>123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Vitsara</dc:creator>
  <cp:lastModifiedBy>Evripidis Tsergas</cp:lastModifiedBy>
  <cp:revision>293</cp:revision>
  <dcterms:created xsi:type="dcterms:W3CDTF">2016-03-09T12:09:41Z</dcterms:created>
  <dcterms:modified xsi:type="dcterms:W3CDTF">2020-12-01T18:36:43Z</dcterms:modified>
</cp:coreProperties>
</file>