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1"/>
  </p:notesMasterIdLst>
  <p:sldIdLst>
    <p:sldId id="695" r:id="rId3"/>
    <p:sldId id="697" r:id="rId4"/>
    <p:sldId id="698" r:id="rId5"/>
    <p:sldId id="688" r:id="rId6"/>
    <p:sldId id="693" r:id="rId7"/>
    <p:sldId id="690" r:id="rId8"/>
    <p:sldId id="699" r:id="rId9"/>
    <p:sldId id="701" r:id="rId1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F4F7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E1A411-B689-48D2-92D9-765DE2018135}" type="datetimeFigureOut">
              <a:rPr lang="el-GR" smtClean="0"/>
              <a:t>8/12/2020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EDE9A2-56D4-4756-AE48-C1EC57F714D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31679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908E9-C8DA-4C18-8474-79332D2853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DD835D-96ED-4D62-90B3-27BB11A6E9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BAAC6-97E1-442E-99A4-CDFE53E8A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D4B30-8D8F-45B6-BFA9-81C84881F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Oceanking Engineering - 2020 All rights reserved</a:t>
            </a:r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A8C1B-911E-4657-88B9-BCB7B369C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20BD-065D-40A5-99FC-B0BB46AD83E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0360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A68E4-109E-4CE2-8CF1-13A7899A1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52AD62-8338-4FE1-8619-17EE39997F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25666-07D4-47B4-8B39-FE2967427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11A8F-5420-443C-9BEE-E813AA7E4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Oceanking Engineering - 2020 All rights reserved</a:t>
            </a:r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59CAE-5FC5-42BF-BC83-FD34D2CBD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20BD-065D-40A5-99FC-B0BB46AD83E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70860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3D0C85-9127-4A99-8408-5EFC0A8C5A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786D1D-6CD1-4E3B-A269-8D6FE3219C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2CC2E-0F85-40EC-963D-1A938EAFE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DABDF-EF71-4249-8C2F-90A1E8A22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Oceanking Engineering - 2020 All rights reserved</a:t>
            </a:r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77983-6040-477F-BACA-C234782B7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20BD-065D-40A5-99FC-B0BB46AD83E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4997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Oceanking Engineering - 2020 All rights reserved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17B57-2B6B-4743-8FCC-6135D233F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637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Oceanking Engineering - 2020 All rights reserved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17B57-2B6B-4743-8FCC-6135D233F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506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Oceanking Engineering - 2020 All rights reserved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17B57-2B6B-4743-8FCC-6135D233F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264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Oceanking Engineering - 2020 All rights reserved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17B57-2B6B-4743-8FCC-6135D233F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39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Oceanking Engineering - 2020 All rights reserved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17B57-2B6B-4743-8FCC-6135D233F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9033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Oceanking Engineering - 2020 All rights reserved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17B57-2B6B-4743-8FCC-6135D233F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9385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Oceanking Engineering - 2020 All rights reserved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17B57-2B6B-4743-8FCC-6135D233F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4319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Oceanking Engineering - 2020 All rights reserved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17B57-2B6B-4743-8FCC-6135D233F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346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BE7B1-9F84-4417-99F8-2D7C0B1DE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1C3AB-3DEA-4705-8F37-774193A55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F66CC-61B9-46ED-AB57-35E78A83A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C70C8-EE16-465C-B874-0E7AE81D1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Oceanking Engineering - 2020 All rights reserved</a:t>
            </a:r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85241-DE80-4D0D-86BE-E2BBAAE9C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20BD-065D-40A5-99FC-B0BB46AD83E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99302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Oceanking Engineering - 2020 All rights reserved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17B57-2B6B-4743-8FCC-6135D233F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2269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Oceanking Engineering - 2020 All rights reserved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17B57-2B6B-4743-8FCC-6135D233F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6861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Oceanking Engineering - 2020 All rights reserved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17B57-2B6B-4743-8FCC-6135D233F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5516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Logo imag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884" y="346838"/>
            <a:ext cx="3376861" cy="4178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665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16A02-4605-4C0A-9B6C-C17EC4308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08A1F-53A5-46EB-8D2B-361D4BF08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DDA0B-59F5-4567-880E-489D06306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8F933-C638-4E3D-82FA-0A0E9B1C3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Oceanking Engineering - 2020 All rights reserved</a:t>
            </a:r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EF896-EE67-4D8B-869A-944478C9B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20BD-065D-40A5-99FC-B0BB46AD83E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381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5452E-91FE-42C3-BF68-053482B46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32C17-1CD6-4DB6-A7DD-DD68B4B508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221B56-12C3-4127-AFF5-C6A96ACD1E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14680-CEF4-4466-85C3-C81115D6E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848311-14BB-4D1C-B30E-57B834713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Oceanking Engineering - 2020 All rights reserved</a:t>
            </a:r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76003-9B10-48C8-A7A4-5A0E64F92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20BD-065D-40A5-99FC-B0BB46AD83E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33770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6CB9B-F191-4975-AE5A-D1F641CDC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55FF8-F626-4CC1-90EA-46AAFB397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862950-21D4-42AC-9ADC-DE80EC8D00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AE4976-06BB-4BC7-BBA6-7DC048C64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30B6ED-A07F-4C4C-BAA6-755BA1E928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EE9EE3-253D-4049-98BA-029FA6000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D5FDA4-52BF-4374-A3AA-25CDE1077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Oceanking Engineering - 2020 All rights reserved</a:t>
            </a:r>
            <a:endParaRPr lang="el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F9B975-513E-4FD2-A526-8C23560D4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20BD-065D-40A5-99FC-B0BB46AD83E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16204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F38C3-DD63-4842-8E0A-228553A17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55CDF3-D4FF-4468-8C18-8571B9D30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628C31-55BF-41F4-8CB6-E63D3FB3F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Oceanking Engineering - 2020 All rights reserved</a:t>
            </a:r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227185-39F7-4E9D-927F-E61AC6E5F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20BD-065D-40A5-99FC-B0BB46AD83E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3059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FED0F6-12D5-4B9E-ACAD-D65FD9B5E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898200-DEA9-44CA-9F70-EFC91188F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Oceanking Engineering - 2020 All rights reserved</a:t>
            </a:r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C1F9D7-453D-4175-852D-C26D087AB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20BD-065D-40A5-99FC-B0BB46AD83E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3908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33A44-984B-48E6-B267-EA8E68075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0A83F-645F-461A-B2E5-5966D3B21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DB73B-8575-409C-9B04-009ACDAD00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273F18-76C0-4EB1-83DC-967A3FCF4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DCC3C-6A30-4F38-B3CA-ED4F227F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Oceanking Engineering - 2020 All rights reserved</a:t>
            </a:r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D68209-C393-4B7D-9F45-D02FB456F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20BD-065D-40A5-99FC-B0BB46AD83E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95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E5FC7-9FBB-427D-84A1-BAADA26BC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0F0749-2075-448E-A911-C7EA2311CD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6BADB4-A3C1-4C0D-8C6D-9473CE1858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6DB779-4870-44DB-8C40-C4332794F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210F9B-2C16-4333-AF88-2DFD36F3A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Oceanking Engineering - 2020 All rights reserved</a:t>
            </a:r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771CCB-49B4-4A02-B945-AA77BD4A1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20BD-065D-40A5-99FC-B0BB46AD83E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7857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8ACB7E-8A19-4BAD-A510-768D0A244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540338-B0BA-47B4-B7C7-E1FE47F25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B046B-5C38-4E32-B543-38701276E9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5CAC0-D77D-4CE6-B756-D0F4835C8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Oceanking Engineering - 2020 All rights reserved</a:t>
            </a:r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BC58-9083-4890-8073-C7701BF04D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A20BD-065D-40A5-99FC-B0BB46AD83E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3975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Oceanking Engineering - 2020 All rights reserved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17B57-2B6B-4743-8FCC-6135D233F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3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18.tm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BA547AE-062D-4103-BEA0-C0ADC0CA1EDE}"/>
              </a:ext>
            </a:extLst>
          </p:cNvPr>
          <p:cNvSpPr/>
          <p:nvPr/>
        </p:nvSpPr>
        <p:spPr>
          <a:xfrm>
            <a:off x="5045811" y="302680"/>
            <a:ext cx="2118593" cy="204644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64872C-50BA-47E0-8FB9-592F51D174B0}"/>
              </a:ext>
            </a:extLst>
          </p:cNvPr>
          <p:cNvSpPr/>
          <p:nvPr/>
        </p:nvSpPr>
        <p:spPr>
          <a:xfrm>
            <a:off x="232230" y="290286"/>
            <a:ext cx="4629068" cy="406066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20339E-A045-495D-B6EC-3C9B7AACD23C}"/>
              </a:ext>
            </a:extLst>
          </p:cNvPr>
          <p:cNvSpPr/>
          <p:nvPr/>
        </p:nvSpPr>
        <p:spPr>
          <a:xfrm>
            <a:off x="232231" y="4521270"/>
            <a:ext cx="6932174" cy="204644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295744-2109-48BD-AC72-0A1ED77D90C9}"/>
              </a:ext>
            </a:extLst>
          </p:cNvPr>
          <p:cNvSpPr/>
          <p:nvPr/>
        </p:nvSpPr>
        <p:spPr>
          <a:xfrm>
            <a:off x="7330703" y="302680"/>
            <a:ext cx="4629065" cy="62362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1C8902-D5EF-4A8A-B10A-FAE7CF264D0C}"/>
              </a:ext>
            </a:extLst>
          </p:cNvPr>
          <p:cNvSpPr txBox="1"/>
          <p:nvPr/>
        </p:nvSpPr>
        <p:spPr>
          <a:xfrm>
            <a:off x="7212552" y="319085"/>
            <a:ext cx="5027596" cy="62650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dirty="0"/>
              <a:t>The Challenge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dirty="0"/>
              <a:t>of Maintaining Complex Marine Systems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case of 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EXHAUST GAS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&amp;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BALLAST WATER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TREATMENT SYSTEMS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93808C1-BD1C-4062-BA75-302658573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942" y="3145766"/>
            <a:ext cx="2353611" cy="5788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362CF85-8DC8-4828-BA08-653EB49C6556}"/>
              </a:ext>
            </a:extLst>
          </p:cNvPr>
          <p:cNvSpPr txBox="1"/>
          <p:nvPr/>
        </p:nvSpPr>
        <p:spPr>
          <a:xfrm>
            <a:off x="232229" y="2797846"/>
            <a:ext cx="5027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Rizos Krikkis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Mechanical Engineer , PhD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11A76A-026E-495B-861A-547DE1934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473286"/>
            <a:ext cx="3860800" cy="36512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Oceanking Engineering - 2020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819576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873737-5664-4F72-A0CB-9F24850AE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8700" y="6356350"/>
            <a:ext cx="62103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Oceanking Engineering - 2020 All rights reserved</a:t>
            </a:r>
          </a:p>
        </p:txBody>
      </p:sp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C5B8008C-AEE4-4EA7-81AD-1E743438D2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638622"/>
              </p:ext>
            </p:extLst>
          </p:nvPr>
        </p:nvGraphicFramePr>
        <p:xfrm>
          <a:off x="5135496" y="1705429"/>
          <a:ext cx="6708530" cy="313238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97115">
                  <a:extLst>
                    <a:ext uri="{9D8B030D-6E8A-4147-A177-3AD203B41FA5}">
                      <a16:colId xmlns:a16="http://schemas.microsoft.com/office/drawing/2014/main" val="1430606435"/>
                    </a:ext>
                  </a:extLst>
                </a:gridCol>
                <a:gridCol w="3411415">
                  <a:extLst>
                    <a:ext uri="{9D8B030D-6E8A-4147-A177-3AD203B41FA5}">
                      <a16:colId xmlns:a16="http://schemas.microsoft.com/office/drawing/2014/main" val="2784306479"/>
                    </a:ext>
                  </a:extLst>
                </a:gridCol>
              </a:tblGrid>
              <a:tr h="6284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dirty="0"/>
                        <a:t>Objectives</a:t>
                      </a:r>
                      <a:endParaRPr lang="en-US" sz="2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9630" marR="119630" marT="59815" marB="598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Activities</a:t>
                      </a:r>
                      <a:endParaRPr lang="en-US" sz="2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9630" marR="119630" marT="59815" marB="59815"/>
                </a:tc>
                <a:extLst>
                  <a:ext uri="{0D108BD9-81ED-4DB2-BD59-A6C34878D82A}">
                    <a16:rowId xmlns:a16="http://schemas.microsoft.com/office/drawing/2014/main" val="4014077823"/>
                  </a:ext>
                </a:extLst>
              </a:tr>
              <a:tr h="2503983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2000" dirty="0"/>
                        <a:t>Meet the demand of the Greek owned fleet for technical support.</a:t>
                      </a:r>
                    </a:p>
                    <a:p>
                      <a:pPr marL="0" indent="0">
                        <a:buNone/>
                      </a:pPr>
                      <a:endParaRPr lang="en-US" sz="2000" dirty="0"/>
                    </a:p>
                    <a:p>
                      <a:pPr marL="457200" indent="-457200">
                        <a:buFont typeface="+mj-lt"/>
                        <a:buAutoNum type="arabicPeriod" startAt="2"/>
                      </a:pPr>
                      <a:r>
                        <a:rPr lang="en-US" sz="2000" dirty="0"/>
                        <a:t>Adapt to an increasingly technically intensive marine environment.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9630" marR="119630" marT="59815" marB="59815"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200000"/>
                        </a:lnSpc>
                        <a:buAutoNum type="arabicPeriod"/>
                      </a:pPr>
                      <a:r>
                        <a:rPr lang="en-US" sz="2000" dirty="0"/>
                        <a:t>Field Engineering.</a:t>
                      </a:r>
                    </a:p>
                    <a:p>
                      <a:pPr marL="342900" indent="-342900">
                        <a:lnSpc>
                          <a:spcPct val="200000"/>
                        </a:lnSpc>
                        <a:buAutoNum type="arabicPeriod"/>
                      </a:pPr>
                      <a:r>
                        <a:rPr lang="en-US" sz="2000" dirty="0"/>
                        <a:t>Training</a:t>
                      </a:r>
                    </a:p>
                    <a:p>
                      <a:pPr marL="342900" indent="-342900">
                        <a:lnSpc>
                          <a:spcPct val="200000"/>
                        </a:lnSpc>
                        <a:buAutoNum type="arabicPeriod"/>
                      </a:pPr>
                      <a:r>
                        <a:rPr lang="en-US" sz="2000" dirty="0"/>
                        <a:t>Analytical Engineering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9630" marR="119630" marT="59815" marB="59815"/>
                </a:tc>
                <a:extLst>
                  <a:ext uri="{0D108BD9-81ED-4DB2-BD59-A6C34878D82A}">
                    <a16:rowId xmlns:a16="http://schemas.microsoft.com/office/drawing/2014/main" val="1316188888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63FB1DDB-BB8A-4251-B2F1-C9E4A8E65CCA}"/>
              </a:ext>
            </a:extLst>
          </p:cNvPr>
          <p:cNvSpPr/>
          <p:nvPr/>
        </p:nvSpPr>
        <p:spPr>
          <a:xfrm>
            <a:off x="347974" y="857992"/>
            <a:ext cx="4576694" cy="514201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0289C3-609B-4A87-BC45-EAB72BC4BD29}"/>
              </a:ext>
            </a:extLst>
          </p:cNvPr>
          <p:cNvSpPr txBox="1"/>
          <p:nvPr/>
        </p:nvSpPr>
        <p:spPr>
          <a:xfrm>
            <a:off x="232810" y="1841964"/>
            <a:ext cx="4576695" cy="285931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establishment of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9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OCEANKING ENGINEERING PC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by OCEANKING SA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9D5A28-310B-476C-BA89-B1DA5EEEF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2195" y="6356350"/>
            <a:ext cx="1721831" cy="42347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4164AD9-6C7E-4DC7-9173-8D962A1B5484}"/>
              </a:ext>
            </a:extLst>
          </p:cNvPr>
          <p:cNvSpPr/>
          <p:nvPr/>
        </p:nvSpPr>
        <p:spPr>
          <a:xfrm>
            <a:off x="10122195" y="0"/>
            <a:ext cx="2069805" cy="69111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26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873737-5664-4F72-A0CB-9F24850AE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8700" y="6356350"/>
            <a:ext cx="62103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Oceanking Engineering - 2020 All rights reserved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0289C3-609B-4A87-BC45-EAB72BC4BD29}"/>
              </a:ext>
            </a:extLst>
          </p:cNvPr>
          <p:cNvSpPr txBox="1"/>
          <p:nvPr/>
        </p:nvSpPr>
        <p:spPr>
          <a:xfrm>
            <a:off x="232810" y="1841964"/>
            <a:ext cx="4576695" cy="285931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establishment of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OCEANKING ENGINEERING PC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by OCEANKING SA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9D5A28-310B-476C-BA89-B1DA5EEEF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2195" y="6356350"/>
            <a:ext cx="1721831" cy="42347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4164AD9-6C7E-4DC7-9173-8D962A1B5484}"/>
              </a:ext>
            </a:extLst>
          </p:cNvPr>
          <p:cNvSpPr/>
          <p:nvPr/>
        </p:nvSpPr>
        <p:spPr>
          <a:xfrm>
            <a:off x="10122195" y="0"/>
            <a:ext cx="2069805" cy="69111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05D9B876-C772-4F38-9614-E32AA621B8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040784"/>
              </p:ext>
            </p:extLst>
          </p:nvPr>
        </p:nvGraphicFramePr>
        <p:xfrm>
          <a:off x="2272254" y="1616149"/>
          <a:ext cx="7924370" cy="44877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60443">
                  <a:extLst>
                    <a:ext uri="{9D8B030D-6E8A-4147-A177-3AD203B41FA5}">
                      <a16:colId xmlns:a16="http://schemas.microsoft.com/office/drawing/2014/main" val="1007345871"/>
                    </a:ext>
                  </a:extLst>
                </a:gridCol>
                <a:gridCol w="3763927">
                  <a:extLst>
                    <a:ext uri="{9D8B030D-6E8A-4147-A177-3AD203B41FA5}">
                      <a16:colId xmlns:a16="http://schemas.microsoft.com/office/drawing/2014/main" val="757168139"/>
                    </a:ext>
                  </a:extLst>
                </a:gridCol>
              </a:tblGrid>
              <a:tr h="45611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Challenges</a:t>
                      </a:r>
                      <a:endParaRPr lang="en-US" sz="2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Solutions</a:t>
                      </a:r>
                      <a:endParaRPr lang="en-US" sz="2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7203938"/>
                  </a:ext>
                </a:extLst>
              </a:tr>
              <a:tr h="4030575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UcPeriod"/>
                      </a:pPr>
                      <a:r>
                        <a:rPr lang="en-US" dirty="0"/>
                        <a:t>Systems requiring knowledge in several fields:</a:t>
                      </a:r>
                    </a:p>
                    <a:p>
                      <a:pPr marL="800100" lvl="1" indent="-342900">
                        <a:buAutoNum type="arabicPeriod"/>
                      </a:pPr>
                      <a:r>
                        <a:rPr lang="en-US" sz="1400" dirty="0"/>
                        <a:t>Mechanical (pumps, compressors, remote controlled valves).</a:t>
                      </a:r>
                    </a:p>
                    <a:p>
                      <a:pPr marL="800100" lvl="1" indent="-342900">
                        <a:buAutoNum type="arabicPeriod"/>
                      </a:pPr>
                      <a:r>
                        <a:rPr lang="en-US" sz="1400" dirty="0"/>
                        <a:t>Electrical.</a:t>
                      </a:r>
                    </a:p>
                    <a:p>
                      <a:pPr marL="800100" lvl="1" indent="-342900">
                        <a:buAutoNum type="arabicPeriod"/>
                      </a:pPr>
                      <a:r>
                        <a:rPr lang="en-US" sz="1400" dirty="0"/>
                        <a:t>Chemical (Sea water chemistry).</a:t>
                      </a:r>
                    </a:p>
                    <a:p>
                      <a:pPr marL="800100" lvl="1" indent="-342900">
                        <a:buAutoNum type="arabicPeriod"/>
                      </a:pPr>
                      <a:r>
                        <a:rPr lang="en-US" sz="1400" dirty="0"/>
                        <a:t>Electronic (high voltage, high frequency power electronics).</a:t>
                      </a:r>
                    </a:p>
                    <a:p>
                      <a:pPr marL="800100" lvl="1" indent="-342900">
                        <a:buAutoNum type="arabicPeriod"/>
                      </a:pPr>
                      <a:r>
                        <a:rPr lang="en-US" sz="1400" dirty="0"/>
                        <a:t>Software (integration of several different plc’s).</a:t>
                      </a:r>
                    </a:p>
                    <a:p>
                      <a:pPr marL="342900" indent="-342900">
                        <a:buFont typeface="+mj-lt"/>
                        <a:buAutoNum type="alphaUcPeriod"/>
                      </a:pPr>
                      <a:r>
                        <a:rPr lang="en-US" dirty="0"/>
                        <a:t> Interactions with major ship’s           systems:</a:t>
                      </a:r>
                    </a:p>
                    <a:p>
                      <a:pPr marL="800100" lvl="1" indent="-342900">
                        <a:buAutoNum type="arabicPeriod"/>
                      </a:pPr>
                      <a:r>
                        <a:rPr lang="en-US" sz="1400" dirty="0"/>
                        <a:t>Main Engine</a:t>
                      </a:r>
                    </a:p>
                    <a:p>
                      <a:pPr marL="800100" lvl="1" indent="-342900">
                        <a:buAutoNum type="arabicPeriod"/>
                      </a:pPr>
                      <a:r>
                        <a:rPr lang="en-US" sz="1400" dirty="0"/>
                        <a:t>Diesel Generators</a:t>
                      </a:r>
                    </a:p>
                    <a:p>
                      <a:pPr marL="800100" lvl="1" indent="-342900">
                        <a:buAutoNum type="arabicPeriod"/>
                      </a:pPr>
                      <a:r>
                        <a:rPr lang="en-US" sz="1400" dirty="0"/>
                        <a:t>Ballast Pumps</a:t>
                      </a:r>
                    </a:p>
                    <a:p>
                      <a:pPr marL="800100" lvl="1" indent="-342900">
                        <a:buAutoNum type="arabicPeriod"/>
                      </a:pPr>
                      <a:r>
                        <a:rPr lang="en-US" sz="1400" dirty="0"/>
                        <a:t> Alarm Monitoring and Control System.</a:t>
                      </a:r>
                      <a:endParaRPr 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dirty="0"/>
                        <a:t>Qualified and Experienced Field Engineers.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endParaRPr lang="en-US" dirty="0"/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dirty="0"/>
                        <a:t>Continuous Personnel training.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endParaRPr lang="en-US" dirty="0"/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dirty="0"/>
                        <a:t>Expertise in cutting edge engineering technologies (ozone).</a:t>
                      </a:r>
                      <a:endParaRPr lang="en-US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1087839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5035564A-121B-4048-9C60-1C34BCD93B8A}"/>
              </a:ext>
            </a:extLst>
          </p:cNvPr>
          <p:cNvSpPr/>
          <p:nvPr/>
        </p:nvSpPr>
        <p:spPr>
          <a:xfrm>
            <a:off x="2416" y="4324240"/>
            <a:ext cx="691116" cy="215672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D5F948-1FC6-491B-BDCB-345501BB9B87}"/>
              </a:ext>
            </a:extLst>
          </p:cNvPr>
          <p:cNvSpPr txBox="1"/>
          <p:nvPr/>
        </p:nvSpPr>
        <p:spPr>
          <a:xfrm flipH="1">
            <a:off x="2435549" y="657410"/>
            <a:ext cx="7320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cap="all" dirty="0">
                <a:latin typeface="+mj-lt"/>
                <a:cs typeface="Times New Roman" panose="02020603050405020304" pitchFamily="18" charset="0"/>
              </a:rPr>
              <a:t>Maintaining Complex Systems</a:t>
            </a:r>
            <a:endParaRPr lang="el-GR" sz="3200" cap="small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802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A28AA74-07C1-441C-AFDB-3FEA62C3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A9426A-C25F-4455-B0FD-51846DB33644}"/>
              </a:ext>
            </a:extLst>
          </p:cNvPr>
          <p:cNvSpPr txBox="1"/>
          <p:nvPr/>
        </p:nvSpPr>
        <p:spPr>
          <a:xfrm>
            <a:off x="394973" y="182089"/>
            <a:ext cx="3365097" cy="27859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Exhaust Gas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Treatment Systems</a:t>
            </a:r>
          </a:p>
        </p:txBody>
      </p:sp>
      <p:pic>
        <p:nvPicPr>
          <p:cNvPr id="7" name="Picture 6" descr="A picture containing indoor, kitchen, table, sitting&#10;&#10;Description automatically generated">
            <a:extLst>
              <a:ext uri="{FF2B5EF4-FFF2-40B4-BE49-F238E27FC236}">
                <a16:creationId xmlns:a16="http://schemas.microsoft.com/office/drawing/2014/main" id="{D882EDA7-2FE7-48CA-908F-9FEDACFC40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5" r="-4" b="23282"/>
          <a:stretch/>
        </p:blipFill>
        <p:spPr>
          <a:xfrm>
            <a:off x="4662597" y="-2"/>
            <a:ext cx="2376092" cy="2228759"/>
          </a:xfrm>
          <a:prstGeom prst="rect">
            <a:avLst/>
          </a:prstGeom>
        </p:spPr>
      </p:pic>
      <p:pic>
        <p:nvPicPr>
          <p:cNvPr id="9" name="Picture 8" descr="A close up of electronics&#10;&#10;Description automatically generated">
            <a:extLst>
              <a:ext uri="{FF2B5EF4-FFF2-40B4-BE49-F238E27FC236}">
                <a16:creationId xmlns:a16="http://schemas.microsoft.com/office/drawing/2014/main" id="{262CFD51-98FB-4E1D-8F03-8869A2DB77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48" b="-4"/>
          <a:stretch/>
        </p:blipFill>
        <p:spPr>
          <a:xfrm rot="5400000">
            <a:off x="7306705" y="-76112"/>
            <a:ext cx="2228759" cy="2376092"/>
          </a:xfrm>
          <a:prstGeom prst="rect">
            <a:avLst/>
          </a:prstGeom>
        </p:spPr>
      </p:pic>
      <p:pic>
        <p:nvPicPr>
          <p:cNvPr id="11" name="Picture 10" descr="A screen shot of a computer&#10;&#10;Description automatically generated">
            <a:extLst>
              <a:ext uri="{FF2B5EF4-FFF2-40B4-BE49-F238E27FC236}">
                <a16:creationId xmlns:a16="http://schemas.microsoft.com/office/drawing/2014/main" id="{640B66B6-580B-4CDD-83B9-3502EB58C5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9" r="11281" b="-3"/>
          <a:stretch/>
        </p:blipFill>
        <p:spPr>
          <a:xfrm>
            <a:off x="9803480" y="-10223"/>
            <a:ext cx="2376092" cy="2228759"/>
          </a:xfrm>
          <a:prstGeom prst="rect">
            <a:avLst/>
          </a:prstGeom>
        </p:spPr>
      </p:pic>
      <p:pic>
        <p:nvPicPr>
          <p:cNvPr id="17" name="Picture 16" descr="A picture containing whiteboard&#10;&#10;Description automatically generated">
            <a:extLst>
              <a:ext uri="{FF2B5EF4-FFF2-40B4-BE49-F238E27FC236}">
                <a16:creationId xmlns:a16="http://schemas.microsoft.com/office/drawing/2014/main" id="{277E2631-C970-4B33-B7DF-A6A4D9330F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8" r="5" b="5"/>
          <a:stretch/>
        </p:blipFill>
        <p:spPr>
          <a:xfrm>
            <a:off x="4657342" y="2400151"/>
            <a:ext cx="3330225" cy="2057368"/>
          </a:xfrm>
          <a:prstGeom prst="rect">
            <a:avLst/>
          </a:prstGeom>
        </p:spPr>
      </p:pic>
      <p:pic>
        <p:nvPicPr>
          <p:cNvPr id="13" name="Picture 12" descr="A circuit board&#10;&#10;Description automatically generated">
            <a:extLst>
              <a:ext uri="{FF2B5EF4-FFF2-40B4-BE49-F238E27FC236}">
                <a16:creationId xmlns:a16="http://schemas.microsoft.com/office/drawing/2014/main" id="{34F37E1C-D8EE-4068-BB1F-1535577370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" r="42636" b="1"/>
          <a:stretch/>
        </p:blipFill>
        <p:spPr>
          <a:xfrm rot="5400000">
            <a:off x="5201358" y="4081178"/>
            <a:ext cx="2229090" cy="3324552"/>
          </a:xfrm>
          <a:prstGeom prst="rect">
            <a:avLst/>
          </a:prstGeom>
        </p:spPr>
      </p:pic>
      <p:pic>
        <p:nvPicPr>
          <p:cNvPr id="15" name="Picture 14" descr="A picture containing engine&#10;&#10;Description automatically generated">
            <a:extLst>
              <a:ext uri="{FF2B5EF4-FFF2-40B4-BE49-F238E27FC236}">
                <a16:creationId xmlns:a16="http://schemas.microsoft.com/office/drawing/2014/main" id="{3CE71D14-2F0C-464D-9B53-EFC6DD79B5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4" b="2"/>
          <a:stretch/>
        </p:blipFill>
        <p:spPr>
          <a:xfrm rot="5400000">
            <a:off x="7952379" y="2630808"/>
            <a:ext cx="4457850" cy="39965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490FE5-B8E1-4060-A683-C2D4E618A1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363" y="6434522"/>
            <a:ext cx="1721831" cy="42347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7142030-9FDB-4BC1-A523-8F6E97914A42}"/>
              </a:ext>
            </a:extLst>
          </p:cNvPr>
          <p:cNvSpPr/>
          <p:nvPr/>
        </p:nvSpPr>
        <p:spPr>
          <a:xfrm>
            <a:off x="-1" y="3622918"/>
            <a:ext cx="691116" cy="215672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592C1F-07E4-4B7D-970F-6C9D323FA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Oceanking Engineering - 2020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052293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A28AA74-07C1-441C-AFDB-3FEA62C3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2F5E83-4E3B-4AEB-BB11-E6B9E72B441F}"/>
              </a:ext>
            </a:extLst>
          </p:cNvPr>
          <p:cNvSpPr txBox="1"/>
          <p:nvPr/>
        </p:nvSpPr>
        <p:spPr>
          <a:xfrm>
            <a:off x="394973" y="75677"/>
            <a:ext cx="3365097" cy="27859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Ballast Water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Treatment Systems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2572DD-1CBC-4B25-B75F-9866848B49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88" r="-4" b="22960"/>
          <a:stretch/>
        </p:blipFill>
        <p:spPr>
          <a:xfrm>
            <a:off x="4662597" y="-2"/>
            <a:ext cx="2376092" cy="22287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A7FD2A-1659-427F-A571-DE6E0E97BE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86" r="8554" b="-3"/>
          <a:stretch/>
        </p:blipFill>
        <p:spPr>
          <a:xfrm>
            <a:off x="7233039" y="-2446"/>
            <a:ext cx="2376092" cy="2228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7CD75C-8A05-440A-9C43-4C1AC7991A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652" r="-4" b="-4"/>
          <a:stretch/>
        </p:blipFill>
        <p:spPr>
          <a:xfrm>
            <a:off x="9803480" y="-10223"/>
            <a:ext cx="2376092" cy="22287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537681-994F-4E0E-9EA3-AB02A22F17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209" r="2" b="33458"/>
          <a:stretch/>
        </p:blipFill>
        <p:spPr>
          <a:xfrm>
            <a:off x="4657342" y="2400151"/>
            <a:ext cx="3330225" cy="20573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E7D4F8-E0D3-4004-8E9F-F504116545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5" b="10597"/>
          <a:stretch/>
        </p:blipFill>
        <p:spPr>
          <a:xfrm>
            <a:off x="4653627" y="4628909"/>
            <a:ext cx="3324552" cy="2229090"/>
          </a:xfrm>
          <a:prstGeom prst="rect">
            <a:avLst/>
          </a:prstGeom>
        </p:spPr>
      </p:pic>
      <p:pic>
        <p:nvPicPr>
          <p:cNvPr id="7" name="Picture 6" descr="A picture containing train, green, sitting, old&#10;&#10;Description automatically generated">
            <a:extLst>
              <a:ext uri="{FF2B5EF4-FFF2-40B4-BE49-F238E27FC236}">
                <a16:creationId xmlns:a16="http://schemas.microsoft.com/office/drawing/2014/main" id="{B5B1EEEE-A26F-4A18-BCA5-CC5A62C208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" r="16157" b="2"/>
          <a:stretch/>
        </p:blipFill>
        <p:spPr>
          <a:xfrm rot="5400000">
            <a:off x="7952379" y="2630808"/>
            <a:ext cx="4457850" cy="39965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97D76D2-9DD1-4745-A015-5F951E88EC17}"/>
              </a:ext>
            </a:extLst>
          </p:cNvPr>
          <p:cNvSpPr/>
          <p:nvPr/>
        </p:nvSpPr>
        <p:spPr>
          <a:xfrm>
            <a:off x="-1" y="3622918"/>
            <a:ext cx="691116" cy="215672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9961F4-2703-4ADA-B6FE-F0CD1DF80C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115" y="6358846"/>
            <a:ext cx="1721831" cy="42347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355392-6C66-4096-94BC-D49DF8880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Oceanking Engineering - 2020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763841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A2A0E-FA54-45FB-98E0-440C9F35E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74" y="847204"/>
            <a:ext cx="5089793" cy="1143000"/>
          </a:xfrm>
        </p:spPr>
        <p:txBody>
          <a:bodyPr>
            <a:normAutofit/>
          </a:bodyPr>
          <a:lstStyle/>
          <a:p>
            <a:r>
              <a:rPr lang="en-US" sz="3800" b="1" dirty="0">
                <a:cs typeface="Times New Roman" panose="02020603050405020304" pitchFamily="18" charset="0"/>
              </a:rPr>
              <a:t>Service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3BD2E-EF96-4967-A888-E1030F2DB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386" y="2400186"/>
            <a:ext cx="5945614" cy="35461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+mj-lt"/>
                <a:cs typeface="Times New Roman" panose="02020603050405020304" pitchFamily="18" charset="0"/>
              </a:rPr>
              <a:t>More than 60 vessels serviced (2020).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+mj-lt"/>
                <a:cs typeface="Times New Roman" panose="02020603050405020304" pitchFamily="18" charset="0"/>
              </a:rPr>
              <a:t>Multi-disciplinary troubleshooting approach is generated.</a:t>
            </a:r>
          </a:p>
          <a:p>
            <a:r>
              <a:rPr lang="en-US" sz="1800" dirty="0">
                <a:latin typeface="+mj-lt"/>
                <a:cs typeface="Times New Roman" panose="02020603050405020304" pitchFamily="18" charset="0"/>
              </a:rPr>
              <a:t>Enabling sub-systems improvement and optimization (i.e. new sensors and more robust automatic control).</a:t>
            </a:r>
          </a:p>
          <a:p>
            <a:r>
              <a:rPr lang="en-US" sz="1800" dirty="0">
                <a:latin typeface="+mj-lt"/>
                <a:cs typeface="Times New Roman" panose="02020603050405020304" pitchFamily="18" charset="0"/>
              </a:rPr>
              <a:t>Plan to introduce new materials and technologies for reducing power consumption and increasing safety and reliability.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A07DA-3799-4ACB-AFF0-AB9E673B1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Oceanking Engineering - 2020 All rights reserved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2EAF78-AD5A-46D6-B9CE-A5E4E87B3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386" y="0"/>
            <a:ext cx="594561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2B08CFD-9AFD-4D76-AF84-665C6E0B0520}"/>
              </a:ext>
            </a:extLst>
          </p:cNvPr>
          <p:cNvSpPr/>
          <p:nvPr/>
        </p:nvSpPr>
        <p:spPr>
          <a:xfrm>
            <a:off x="0" y="0"/>
            <a:ext cx="2069805" cy="69111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FA871A-6AAA-4A65-864F-E038A7ED2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86" y="6361687"/>
            <a:ext cx="1721831" cy="42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40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016CB47-C4D4-4332-9ED0-DBB916252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35CA56-64F8-4102-BFF0-0DFAB38585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54" t="28789" r="37371" b="15877"/>
          <a:stretch/>
        </p:blipFill>
        <p:spPr>
          <a:xfrm>
            <a:off x="517418" y="544440"/>
            <a:ext cx="3656571" cy="2730943"/>
          </a:xfrm>
          <a:prstGeom prst="rect">
            <a:avLst/>
          </a:prstGeom>
        </p:spPr>
      </p:pic>
      <p:pic>
        <p:nvPicPr>
          <p:cNvPr id="8" name="Picture 7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5E18A815-7244-459F-81EC-1EDE76B140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52" t="31304" r="37604" b="14913"/>
          <a:stretch/>
        </p:blipFill>
        <p:spPr>
          <a:xfrm>
            <a:off x="4466396" y="554291"/>
            <a:ext cx="3687004" cy="2730944"/>
          </a:xfrm>
          <a:prstGeom prst="rect">
            <a:avLst/>
          </a:prstGeom>
        </p:spPr>
      </p:pic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25FD70A-12C7-4EE1-8DC2-E567056CFF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 r="16983" b="7817"/>
          <a:stretch/>
        </p:blipFill>
        <p:spPr>
          <a:xfrm>
            <a:off x="8095756" y="1085450"/>
            <a:ext cx="3578355" cy="151129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2F8DC7-4BDA-4EE1-B197-8F1CBF36BFBF}"/>
              </a:ext>
            </a:extLst>
          </p:cNvPr>
          <p:cNvSpPr txBox="1"/>
          <p:nvPr/>
        </p:nvSpPr>
        <p:spPr>
          <a:xfrm>
            <a:off x="5162719" y="3930305"/>
            <a:ext cx="6586915" cy="2437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Voyage Analysis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Gas Management for LNG carriers.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Boil-Off-Rate Analysis of LNG carriers.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1AEB5F-F76F-4EB7-8F98-11F43229A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24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Oceanking Engineering - 2020 All rights reserved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439901-FC61-47C8-B47D-3A1C0E0663EE}"/>
              </a:ext>
            </a:extLst>
          </p:cNvPr>
          <p:cNvSpPr txBox="1"/>
          <p:nvPr/>
        </p:nvSpPr>
        <p:spPr>
          <a:xfrm flipH="1">
            <a:off x="256888" y="4514126"/>
            <a:ext cx="3369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ANALYTICAL ENGINEERING</a:t>
            </a:r>
            <a:endParaRPr lang="el-GR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7BCA6B-1C72-43CB-9E73-6320803975A7}"/>
              </a:ext>
            </a:extLst>
          </p:cNvPr>
          <p:cNvSpPr/>
          <p:nvPr/>
        </p:nvSpPr>
        <p:spPr>
          <a:xfrm rot="5400000">
            <a:off x="-204777" y="204776"/>
            <a:ext cx="923330" cy="51377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C5C539-9C64-4F7D-8620-32950CDA8370}"/>
              </a:ext>
            </a:extLst>
          </p:cNvPr>
          <p:cNvSpPr/>
          <p:nvPr/>
        </p:nvSpPr>
        <p:spPr>
          <a:xfrm rot="5400000">
            <a:off x="11473447" y="204777"/>
            <a:ext cx="923330" cy="51377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80BC11-6A2D-47BF-9225-ADD62181B9DF}"/>
              </a:ext>
            </a:extLst>
          </p:cNvPr>
          <p:cNvSpPr/>
          <p:nvPr/>
        </p:nvSpPr>
        <p:spPr>
          <a:xfrm>
            <a:off x="4681494" y="4051646"/>
            <a:ext cx="147984" cy="219456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97F755EE-28A5-4531-927F-6F9AC6AC3D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3281" y="6400718"/>
            <a:ext cx="1721831" cy="42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726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121237-8CD2-4258-BA81-B0079742C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984" y="9996"/>
            <a:ext cx="6240016" cy="68480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11A188-F99A-40B0-8F41-A2BE8241DAA9}"/>
              </a:ext>
            </a:extLst>
          </p:cNvPr>
          <p:cNvSpPr/>
          <p:nvPr/>
        </p:nvSpPr>
        <p:spPr>
          <a:xfrm>
            <a:off x="532866" y="1594883"/>
            <a:ext cx="4525926" cy="411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9B77F2-DCD6-41F5-A873-87DA6F5B9926}"/>
              </a:ext>
            </a:extLst>
          </p:cNvPr>
          <p:cNvSpPr txBox="1"/>
          <p:nvPr/>
        </p:nvSpPr>
        <p:spPr>
          <a:xfrm>
            <a:off x="1446028" y="2555986"/>
            <a:ext cx="3129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THANK YOU 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3FA6AD-8027-474A-900C-A788D581D50F}"/>
              </a:ext>
            </a:extLst>
          </p:cNvPr>
          <p:cNvSpPr txBox="1"/>
          <p:nvPr/>
        </p:nvSpPr>
        <p:spPr>
          <a:xfrm>
            <a:off x="1060950" y="4893785"/>
            <a:ext cx="3997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support@oceanking-engineering.gr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0C981F-CE11-4F51-8A26-9DC5B591C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Oceanking Engineering - 2020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6653088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300</Words>
  <Application>Microsoft Office PowerPoint</Application>
  <PresentationFormat>Widescreen</PresentationFormat>
  <Paragraphs>71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Service Experience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Iro Manioudaki</dc:creator>
  <cp:lastModifiedBy>Iro Manioudaki</cp:lastModifiedBy>
  <cp:revision>4</cp:revision>
  <dcterms:created xsi:type="dcterms:W3CDTF">2020-11-27T17:25:39Z</dcterms:created>
  <dcterms:modified xsi:type="dcterms:W3CDTF">2020-12-08T13:50:41Z</dcterms:modified>
</cp:coreProperties>
</file>